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78" r:id="rId12"/>
    <p:sldId id="267" r:id="rId13"/>
    <p:sldId id="268" r:id="rId14"/>
    <p:sldId id="279" r:id="rId15"/>
    <p:sldId id="269" r:id="rId16"/>
    <p:sldId id="270" r:id="rId17"/>
    <p:sldId id="271" r:id="rId18"/>
    <p:sldId id="265" r:id="rId19"/>
    <p:sldId id="272" r:id="rId20"/>
    <p:sldId id="273" r:id="rId21"/>
    <p:sldId id="276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6" autoAdjust="0"/>
    <p:restoredTop sz="93939" autoAdjust="0"/>
  </p:normalViewPr>
  <p:slideViewPr>
    <p:cSldViewPr>
      <p:cViewPr varScale="1">
        <p:scale>
          <a:sx n="97" d="100"/>
          <a:sy n="97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3251-5527-2F44-842F-74FB09EE36C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CDD90-E9E9-004B-8A82-A4BBE3E43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8BFC-71DD-E348-B513-02767894EA84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E50CF-CE1A-6F4F-9275-55667B4E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1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E50CF-CE1A-6F4F-9275-55667B4E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E50CF-CE1A-6F4F-9275-55667B4E0A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B3DC-7941-924D-87A4-B3086EF4DC27}" type="datetime1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B86C-7A53-0D4D-A96E-61AF7BCB4D06}" type="datetime1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BE6-CB68-CE47-8C34-F5990A8E5F22}" type="datetime1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A493-CB95-E946-AA40-E6A641A595E5}" type="datetime1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7AD0-12C6-644D-88CE-086BEA3F16B9}" type="datetime1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0067-1ADD-9E41-852D-E99A89187B8E}" type="datetime1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948-152F-A848-8D09-9BF2845E315D}" type="datetime1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9CD-7913-D240-9080-86C25E4C2B1B}" type="datetime1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97EA-92F4-BF4E-9FFB-804ECA6C0106}" type="datetime1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64A7-781E-864C-8081-A517AEA3113D}" type="datetime1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AC3A-F8EC-A34F-AA9E-291BBB0CE20D}" type="datetime1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513C927-A88A-8447-913A-307DEDE956BB}" type="datetime1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2DD511-8E9D-44B5-AFB0-0A0323E38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562600" y="3352800"/>
            <a:ext cx="4013475" cy="257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975" t="5677" b="18085"/>
          <a:stretch/>
        </p:blipFill>
        <p:spPr>
          <a:xfrm>
            <a:off x="762000" y="0"/>
            <a:ext cx="7543800" cy="3101152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772400" cy="3429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Welcome to the </a:t>
            </a:r>
            <a:r>
              <a:rPr lang="en-US" sz="3200" dirty="0" smtClean="0">
                <a:solidFill>
                  <a:schemeClr val="bg1"/>
                </a:solidFill>
              </a:rPr>
              <a:t>Chaffey College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New Student Orientation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05400"/>
            <a:ext cx="6480048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badi MT Condensed Light"/>
                <a:cs typeface="Abadi MT Condensed Light"/>
              </a:rPr>
              <a:t>Presented by the Counseling Department</a:t>
            </a:r>
            <a:endParaRPr lang="en-US" sz="2400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81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Academic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13557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 Condensed" panose="020B0606020104020203" pitchFamily="34" charset="0"/>
              </a:rPr>
              <a:t>Chaffey College Students are required to maintain Satisfactory Academic Progress</a:t>
            </a:r>
          </a:p>
          <a:p>
            <a:pPr lvl="1"/>
            <a:r>
              <a:rPr lang="en-US" sz="2400" dirty="0" smtClean="0">
                <a:latin typeface="Tw Cen MT Condensed" panose="020B0606020104020203" pitchFamily="34" charset="0"/>
              </a:rPr>
              <a:t>Minimum of a 2.0 GPA </a:t>
            </a:r>
          </a:p>
          <a:p>
            <a:pPr lvl="1"/>
            <a:r>
              <a:rPr lang="en-US" sz="2400" dirty="0" smtClean="0">
                <a:latin typeface="Tw Cen MT Condensed" panose="020B0606020104020203" pitchFamily="34" charset="0"/>
              </a:rPr>
              <a:t>Students must successfully complete courses that they are registered for </a:t>
            </a:r>
            <a:r>
              <a:rPr lang="en-US" sz="1600" b="1" dirty="0" smtClean="0">
                <a:latin typeface="Tw Cen MT Condensed" panose="020B0606020104020203" pitchFamily="34" charset="0"/>
              </a:rPr>
              <a:t>(Avoid grades of D, F, W, I, or NC)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1219200" y="3276600"/>
            <a:ext cx="6400800" cy="1295399"/>
          </a:xfrm>
          <a:prstGeom prst="upArrowCallout">
            <a:avLst>
              <a:gd name="adj1" fmla="val 25000"/>
              <a:gd name="adj2" fmla="val 36036"/>
              <a:gd name="adj3" fmla="val 18379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Your financial aid </a:t>
            </a:r>
            <a:r>
              <a:rPr lang="en-US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and future registration can </a:t>
            </a:r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be e</a:t>
            </a:r>
            <a:r>
              <a:rPr lang="en-US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ffected </a:t>
            </a:r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by </a:t>
            </a:r>
            <a:r>
              <a:rPr lang="en-US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failure to meet these requirements!</a:t>
            </a:r>
            <a:endParaRPr lang="en-US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2868" y="5029200"/>
            <a:ext cx="8229600" cy="1143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dirty="0" smtClean="0">
                <a:latin typeface="Tw Cen MT Condensed" panose="020B0606020104020203" pitchFamily="34" charset="0"/>
              </a:rPr>
              <a:t>Students are expected to attend </a:t>
            </a:r>
            <a:r>
              <a:rPr lang="en-US" i="1" u="sng" dirty="0" smtClean="0">
                <a:latin typeface="Tw Cen MT Condensed" panose="020B0606020104020203" pitchFamily="34" charset="0"/>
              </a:rPr>
              <a:t>all</a:t>
            </a:r>
            <a:r>
              <a:rPr lang="en-US" dirty="0" smtClean="0">
                <a:latin typeface="Tw Cen MT Condensed" panose="020B0606020104020203" pitchFamily="34" charset="0"/>
              </a:rPr>
              <a:t> classes for the entire length that the course is scheduled</a:t>
            </a:r>
          </a:p>
        </p:txBody>
      </p:sp>
      <p:pic>
        <p:nvPicPr>
          <p:cNvPr id="1026" name="Picture 2" descr="http://3.bp.blogspot.com/_zyJ-1owDUt0/TBKJMZh190I/AAAAAAAABPw/LNFtMjhhUig/s1600/Report+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72867" cy="14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jcsd.k12.ms.us/ecle/Clipart/grade_circled_a_plus_l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5883">
            <a:off x="27426" y="4221964"/>
            <a:ext cx="1082013" cy="8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howmesomemoney.com/wp-content/uploads/2012/06/lightbul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84" y="1143000"/>
            <a:ext cx="1447800" cy="15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Student Success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97" y="1371600"/>
            <a:ext cx="8839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This is an initiative to help California Community College students </a:t>
            </a:r>
          </a:p>
          <a:p>
            <a:pPr marL="0" indent="0">
              <a:buNone/>
            </a:pPr>
            <a:r>
              <a:rPr lang="en-US" dirty="0" smtClean="0">
                <a:latin typeface="Arial Narrow" pitchFamily="34" charset="0"/>
              </a:rPr>
              <a:t>successfully complete their educational goals in a timely manner</a:t>
            </a:r>
          </a:p>
          <a:p>
            <a:endParaRPr lang="en-US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3500" b="1" dirty="0" smtClean="0">
                <a:latin typeface="Arial Narrow" pitchFamily="34" charset="0"/>
              </a:rPr>
              <a:t>Requirements of the Student Success Initiative:</a:t>
            </a:r>
          </a:p>
          <a:p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Students must have </a:t>
            </a:r>
            <a:r>
              <a:rPr lang="en-US" b="1" dirty="0" smtClean="0">
                <a:latin typeface="Arial Narrow" pitchFamily="34" charset="0"/>
              </a:rPr>
              <a:t>Assessment Test </a:t>
            </a:r>
            <a:r>
              <a:rPr lang="en-US" dirty="0" smtClean="0">
                <a:latin typeface="Arial Narrow" pitchFamily="34" charset="0"/>
              </a:rPr>
              <a:t>scores on file</a:t>
            </a: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Students must have attended a </a:t>
            </a:r>
            <a:r>
              <a:rPr lang="en-US" b="1" dirty="0" smtClean="0">
                <a:latin typeface="Arial Narrow" pitchFamily="34" charset="0"/>
              </a:rPr>
              <a:t>New Student Orientation</a:t>
            </a:r>
            <a:endParaRPr 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Students must have a </a:t>
            </a:r>
            <a:r>
              <a:rPr lang="en-US" b="1" dirty="0" smtClean="0">
                <a:latin typeface="Arial Narrow" pitchFamily="34" charset="0"/>
              </a:rPr>
              <a:t>Counselor Approved Student Educational Plan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Students must be in </a:t>
            </a:r>
            <a:r>
              <a:rPr lang="en-US" b="1" dirty="0">
                <a:latin typeface="Arial Narrow" pitchFamily="34" charset="0"/>
              </a:rPr>
              <a:t>Good Academic </a:t>
            </a:r>
            <a:r>
              <a:rPr lang="en-US" b="1" dirty="0" smtClean="0">
                <a:latin typeface="Arial Narrow" pitchFamily="34" charset="0"/>
              </a:rPr>
              <a:t>Standing</a:t>
            </a:r>
          </a:p>
          <a:p>
            <a:pPr marL="0" indent="0">
              <a:buNone/>
            </a:pPr>
            <a:endParaRPr lang="en-US" dirty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</a:rPr>
              <a:t>Students who do not meet these requirements as of Fall 2014 will loose their priority registration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52728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latin typeface="Arial Narrow" panose="020B0606020202030204" pitchFamily="34" charset="0"/>
              </a:rPr>
              <a:t>Your next step…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Assessment Testing</a:t>
            </a:r>
            <a:endParaRPr lang="en-US" sz="4800" dirty="0"/>
          </a:p>
        </p:txBody>
      </p:sp>
      <p:pic>
        <p:nvPicPr>
          <p:cNvPr id="5122" name="Picture 2" descr="http://www.clker.com/cliparts/6/2/3/f/119498567625300278computer-aj_aj_ashton_01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276599" cy="24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86106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</a:rPr>
              <a:t>The Assessment Test is a placement tool to determine your skill level in </a:t>
            </a:r>
            <a:r>
              <a:rPr lang="en-US" sz="2800" b="1" dirty="0" smtClean="0">
                <a:latin typeface="Arial Narrow" panose="020B0606020202030204" pitchFamily="34" charset="0"/>
              </a:rPr>
              <a:t>Math</a:t>
            </a:r>
            <a:r>
              <a:rPr lang="en-US" sz="2800" dirty="0" smtClean="0">
                <a:latin typeface="Arial Narrow" panose="020B0606020202030204" pitchFamily="34" charset="0"/>
              </a:rPr>
              <a:t> and </a:t>
            </a:r>
            <a:r>
              <a:rPr lang="en-US" sz="2800" b="1" dirty="0" smtClean="0">
                <a:latin typeface="Arial Narrow" panose="020B0606020202030204" pitchFamily="34" charset="0"/>
              </a:rPr>
              <a:t>English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 Narrow" panose="020B0606020202030204" pitchFamily="34" charset="0"/>
              </a:rPr>
              <a:t>Courses are sequenced, which means you need to take </a:t>
            </a:r>
            <a:r>
              <a:rPr lang="en-US" sz="2000" i="1" dirty="0">
                <a:latin typeface="Arial Narrow" panose="020B0606020202030204" pitchFamily="34" charset="0"/>
              </a:rPr>
              <a:t>(and pass!) </a:t>
            </a:r>
            <a:r>
              <a:rPr lang="en-US" sz="2800" dirty="0">
                <a:latin typeface="Arial Narrow" panose="020B0606020202030204" pitchFamily="34" charset="0"/>
              </a:rPr>
              <a:t>one before you move on to the </a:t>
            </a:r>
            <a:r>
              <a:rPr lang="en-US" sz="2800" dirty="0" smtClean="0">
                <a:latin typeface="Arial Narrow" panose="020B0606020202030204" pitchFamily="34" charset="0"/>
              </a:rPr>
              <a:t>next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</a:rPr>
              <a:t>Where you place is where you start!</a:t>
            </a:r>
            <a:endParaRPr lang="en-US" sz="2800" dirty="0">
              <a:latin typeface="Arial Narrow" panose="020B0606020202030204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833" y="4135587"/>
            <a:ext cx="5638800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spcAft>
                <a:spcPts val="1200"/>
              </a:spcAft>
              <a:buClr>
                <a:srgbClr val="AD0101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srgbClr val="303030"/>
                </a:solidFill>
                <a:latin typeface="Arial Narrow" panose="020B0606020202030204" pitchFamily="34" charset="0"/>
              </a:rPr>
              <a:t>You have a total of </a:t>
            </a:r>
            <a:r>
              <a:rPr lang="en-US" sz="2600" b="1" u="sng" dirty="0">
                <a:solidFill>
                  <a:srgbClr val="303030"/>
                </a:solidFill>
                <a:latin typeface="Arial Narrow" panose="020B0606020202030204" pitchFamily="34" charset="0"/>
              </a:rPr>
              <a:t>2</a:t>
            </a:r>
            <a:r>
              <a:rPr lang="en-US" sz="2600" dirty="0">
                <a:solidFill>
                  <a:srgbClr val="303030"/>
                </a:solidFill>
                <a:latin typeface="Arial Narrow" panose="020B0606020202030204" pitchFamily="34" charset="0"/>
              </a:rPr>
              <a:t> attempts to take the Assessment Test</a:t>
            </a:r>
          </a:p>
          <a:p>
            <a:pPr marL="274320" lvl="0" indent="-274320">
              <a:spcBef>
                <a:spcPct val="20000"/>
              </a:spcBef>
              <a:spcAft>
                <a:spcPts val="1200"/>
              </a:spcAft>
              <a:buClr>
                <a:srgbClr val="AD010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303030"/>
                </a:solidFill>
                <a:latin typeface="Arial Narrow" panose="020B0606020202030204" pitchFamily="34" charset="0"/>
              </a:rPr>
              <a:t>You must wait a minimum of </a:t>
            </a:r>
            <a:r>
              <a:rPr lang="en-US" sz="2800" b="1" u="sng" dirty="0">
                <a:solidFill>
                  <a:srgbClr val="303030"/>
                </a:solidFill>
                <a:latin typeface="Arial Narrow" panose="020B0606020202030204" pitchFamily="34" charset="0"/>
              </a:rPr>
              <a:t>3</a:t>
            </a:r>
            <a:r>
              <a:rPr lang="en-US" sz="2800" dirty="0">
                <a:solidFill>
                  <a:srgbClr val="303030"/>
                </a:solidFill>
                <a:latin typeface="Arial Narrow" panose="020B0606020202030204" pitchFamily="34" charset="0"/>
              </a:rPr>
              <a:t> months to retest</a:t>
            </a:r>
          </a:p>
        </p:txBody>
      </p:sp>
    </p:spTree>
    <p:extLst>
      <p:ext uri="{BB962C8B-B14F-4D97-AF65-F5344CB8AC3E}">
        <p14:creationId xmlns:p14="http://schemas.microsoft.com/office/powerpoint/2010/main" val="13283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9906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Exemptions to the Assessment Test</a:t>
            </a:r>
            <a:br>
              <a:rPr lang="en-US" sz="4800" dirty="0" smtClean="0"/>
            </a:br>
            <a:r>
              <a:rPr lang="en-US" sz="1800" i="1" dirty="0" smtClean="0"/>
              <a:t>Reasons why you  wouldn’t take the test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2895600" cy="293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Submit your OFFICIAL transcripts to </a:t>
            </a:r>
            <a:r>
              <a:rPr lang="en-US" sz="1600" b="1" dirty="0" smtClean="0">
                <a:latin typeface="Arial Narrow" panose="020B0606020202030204" pitchFamily="34" charset="0"/>
              </a:rPr>
              <a:t>Admissions &amp; Records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Once your transcripts are submitted, you will need to make an appointment for an External </a:t>
            </a:r>
            <a:r>
              <a:rPr lang="en-US" sz="1600" dirty="0">
                <a:latin typeface="Arial Narrow" panose="020B0606020202030204" pitchFamily="34" charset="0"/>
              </a:rPr>
              <a:t>T</a:t>
            </a:r>
            <a:r>
              <a:rPr lang="en-US" sz="1600" dirty="0" smtClean="0">
                <a:latin typeface="Arial Narrow" panose="020B0606020202030204" pitchFamily="34" charset="0"/>
              </a:rPr>
              <a:t>ranscript </a:t>
            </a:r>
            <a:r>
              <a:rPr lang="en-US" sz="1600" dirty="0">
                <a:latin typeface="Arial Narrow" panose="020B0606020202030204" pitchFamily="34" charset="0"/>
              </a:rPr>
              <a:t>E</a:t>
            </a:r>
            <a:r>
              <a:rPr lang="en-US" sz="1600" dirty="0" smtClean="0">
                <a:latin typeface="Arial Narrow" panose="020B0606020202030204" pitchFamily="34" charset="0"/>
              </a:rPr>
              <a:t>valuation or fill out a </a:t>
            </a:r>
            <a:r>
              <a:rPr lang="en-US" sz="1600" b="1" dirty="0" smtClean="0">
                <a:latin typeface="Arial Narrow" panose="020B0606020202030204" pitchFamily="34" charset="0"/>
              </a:rPr>
              <a:t>Prerequisite Validation </a:t>
            </a:r>
            <a:r>
              <a:rPr lang="en-US" sz="1600" b="1" dirty="0">
                <a:latin typeface="Arial Narrow" panose="020B0606020202030204" pitchFamily="34" charset="0"/>
              </a:rPr>
              <a:t>F</a:t>
            </a:r>
            <a:r>
              <a:rPr lang="en-US" sz="1600" b="1" dirty="0" smtClean="0">
                <a:latin typeface="Arial Narrow" panose="020B0606020202030204" pitchFamily="34" charset="0"/>
              </a:rPr>
              <a:t>orm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42461" y="2223052"/>
            <a:ext cx="2590800" cy="1066800"/>
          </a:xfrm>
          <a:prstGeom prst="wedgeRoundRectCallout">
            <a:avLst>
              <a:gd name="adj1" fmla="val -14669"/>
              <a:gd name="adj2" fmla="val 79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“I successfully completed Math and/or English with a “C” or better at another college.”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1800" y="1676400"/>
            <a:ext cx="2743200" cy="914400"/>
          </a:xfrm>
          <a:prstGeom prst="wedgeRoundRectCallout">
            <a:avLst>
              <a:gd name="adj1" fmla="val -5120"/>
              <a:gd name="adj2" fmla="val 8279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“I took and passed an AP English and/or Math test with a score of 3 or higher.”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2756452"/>
            <a:ext cx="2895600" cy="1600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Submit official College Board results to </a:t>
            </a:r>
            <a:r>
              <a:rPr lang="en-US" sz="1600" b="1" dirty="0" smtClean="0">
                <a:latin typeface="Arial Narrow" panose="020B0606020202030204" pitchFamily="34" charset="0"/>
              </a:rPr>
              <a:t>Admissions &amp; Records </a:t>
            </a:r>
            <a:r>
              <a:rPr lang="en-US" sz="1600" dirty="0" smtClean="0">
                <a:latin typeface="Arial Narrow" panose="020B0606020202030204" pitchFamily="34" charset="0"/>
              </a:rPr>
              <a:t>and fill out a </a:t>
            </a:r>
            <a:r>
              <a:rPr lang="en-US" sz="1600" b="1" dirty="0" smtClean="0">
                <a:latin typeface="Arial Narrow" panose="020B0606020202030204" pitchFamily="34" charset="0"/>
              </a:rPr>
              <a:t>Prerequisite Validation Form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1219200"/>
            <a:ext cx="2895600" cy="914400"/>
          </a:xfrm>
          <a:prstGeom prst="wedgeRoundRectCallout">
            <a:avLst>
              <a:gd name="adj1" fmla="val -29275"/>
              <a:gd name="adj2" fmla="val 81341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“I scored “College Ready” for English and/or Math on the EAP test in high school.”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2133600"/>
            <a:ext cx="3048000" cy="1600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Bring EAP results to the </a:t>
            </a:r>
            <a:r>
              <a:rPr lang="en-US" sz="1600" b="1" dirty="0" smtClean="0">
                <a:latin typeface="Arial Narrow" panose="020B0606020202030204" pitchFamily="34" charset="0"/>
              </a:rPr>
              <a:t>Counseling Department </a:t>
            </a:r>
            <a:r>
              <a:rPr lang="en-US" sz="1600" dirty="0" smtClean="0">
                <a:latin typeface="Arial Narrow" panose="020B0606020202030204" pitchFamily="34" charset="0"/>
              </a:rPr>
              <a:t>and fill out a </a:t>
            </a:r>
            <a:r>
              <a:rPr lang="en-US" sz="1600" b="1" dirty="0" smtClean="0">
                <a:latin typeface="Arial Narrow" panose="020B0606020202030204" pitchFamily="34" charset="0"/>
              </a:rPr>
              <a:t>Prerequisite Validation Form.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4038600" y="4114800"/>
            <a:ext cx="4648200" cy="1676400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You may not use assessment test results from another college.</a:t>
            </a:r>
          </a:p>
          <a:p>
            <a:pPr algn="ctr"/>
            <a:endParaRPr lang="en-US" sz="1600" dirty="0" smtClean="0"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A math or English class must have been taken and passed in order to be exempt from the test.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 animBg="1"/>
      <p:bldP spid="8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533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+mj-lt"/>
              </a:rPr>
              <a:t>YES!</a:t>
            </a:r>
            <a:endParaRPr lang="en-US" sz="8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0"/>
            <a:ext cx="4343400" cy="151674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72200" y="762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badi MT Condensed Light"/>
                <a:cs typeface="Abadi MT Condensed Light"/>
              </a:rPr>
              <a:t>Many courses have English or Math </a:t>
            </a:r>
            <a:r>
              <a:rPr lang="en-US" sz="2400" b="1" dirty="0" smtClean="0">
                <a:latin typeface="Abadi MT Condensed Light"/>
                <a:cs typeface="Abadi MT Condensed Light"/>
              </a:rPr>
              <a:t>prerequisites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133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Example: </a:t>
            </a:r>
            <a:r>
              <a:rPr lang="en-US" sz="2000" dirty="0" smtClean="0">
                <a:latin typeface="Abadi MT Condensed Light"/>
                <a:cs typeface="Abadi MT Condensed Light"/>
              </a:rPr>
              <a:t>This Introduction to Philosophy course has a prerequisite of being eligible for </a:t>
            </a:r>
            <a:r>
              <a:rPr lang="en-US" sz="2000" b="1" dirty="0" smtClean="0">
                <a:latin typeface="Abadi MT Condensed Light"/>
                <a:cs typeface="Abadi MT Condensed Light"/>
              </a:rPr>
              <a:t>English 1A</a:t>
            </a:r>
            <a:endParaRPr lang="en-US" sz="2000" b="1" dirty="0">
              <a:latin typeface="+mj-lt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1143000" y="2286000"/>
            <a:ext cx="762000" cy="1447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" y="4724400"/>
            <a:ext cx="3048000" cy="914400"/>
          </a:xfrm>
          <a:prstGeom prst="wedgeRoundRectCallout">
            <a:avLst>
              <a:gd name="adj1" fmla="val 35079"/>
              <a:gd name="adj2" fmla="val 941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badi MT Condensed Light"/>
                <a:cs typeface="Abadi MT Condensed Light"/>
              </a:rPr>
              <a:t>What if the course I want to take does not have a math or English prerequisite?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52400" y="457200"/>
            <a:ext cx="3733800" cy="1447800"/>
          </a:xfrm>
          <a:prstGeom prst="wedgeRoundRectCallout">
            <a:avLst>
              <a:gd name="adj1" fmla="val 42117"/>
              <a:gd name="adj2" fmla="val 59515"/>
              <a:gd name="adj3" fmla="val 16667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MT Condensed Light"/>
                <a:cs typeface="Abadi MT Condensed Light"/>
              </a:rPr>
              <a:t>What if </a:t>
            </a:r>
            <a:r>
              <a:rPr lang="en-US" sz="1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MT Condensed Light"/>
                <a:cs typeface="Abadi MT Condensed Light"/>
              </a:rPr>
              <a:t>I’m not planning on taking a math or English course?</a:t>
            </a:r>
            <a:endParaRPr lang="en-US" sz="19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MT Condensed Light"/>
              <a:cs typeface="Abadi MT Condensed Light"/>
            </a:endParaRPr>
          </a:p>
          <a:p>
            <a:pPr algn="ctr"/>
            <a:r>
              <a:rPr lang="en-US" sz="1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MT Condensed Light"/>
                <a:cs typeface="Abadi MT Condensed Light"/>
              </a:rPr>
              <a:t>Do I still </a:t>
            </a:r>
            <a:r>
              <a:rPr lang="en-US" sz="19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MT Condensed Light"/>
                <a:cs typeface="Abadi MT Condensed Light"/>
              </a:rPr>
              <a:t>take the assessment?</a:t>
            </a:r>
            <a:endParaRPr lang="en-US" sz="1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4648200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badi MT Condensed Light"/>
                <a:cs typeface="Abadi MT Condensed Light"/>
              </a:rPr>
              <a:t>In order to ensure that your registration date will not be penalized, you will need assessment test scores to fulfill the requirements of the Student Success Initiative</a:t>
            </a:r>
            <a:endParaRPr lang="en-US" sz="2000" b="1" dirty="0" smtClean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17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49755"/>
            <a:ext cx="6781800" cy="990600"/>
          </a:xfrm>
        </p:spPr>
        <p:txBody>
          <a:bodyPr/>
          <a:lstStyle/>
          <a:p>
            <a:r>
              <a:rPr lang="en-US" dirty="0" smtClean="0"/>
              <a:t>English Sequence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8250" y="451468"/>
            <a:ext cx="4714021" cy="5697518"/>
            <a:chOff x="17463" y="1262063"/>
            <a:chExt cx="3881437" cy="5578475"/>
          </a:xfrm>
        </p:grpSpPr>
        <p:grpSp>
          <p:nvGrpSpPr>
            <p:cNvPr id="6" name="Group 17"/>
            <p:cNvGrpSpPr>
              <a:grpSpLocks noChangeAspect="1"/>
            </p:cNvGrpSpPr>
            <p:nvPr/>
          </p:nvGrpSpPr>
          <p:grpSpPr bwMode="auto">
            <a:xfrm>
              <a:off x="17463" y="1262063"/>
              <a:ext cx="3881437" cy="5578475"/>
              <a:chOff x="2527" y="1755"/>
              <a:chExt cx="7200" cy="4320"/>
            </a:xfrm>
          </p:grpSpPr>
          <p:sp>
            <p:nvSpPr>
              <p:cNvPr id="10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2527" y="1755"/>
                <a:ext cx="720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5604" y="1899"/>
                <a:ext cx="2491" cy="55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sz="1100" b="1" dirty="0">
                    <a:latin typeface="Times New Roman" pitchFamily="18" charset="0"/>
                  </a:rPr>
                  <a:t>ENGLISH 1A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Composition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(CSU and UC transferable)</a:t>
                </a:r>
                <a:endParaRPr lang="en-US" sz="900" b="1" dirty="0"/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5572" y="3009"/>
                <a:ext cx="2494" cy="7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sz="1100" b="1" dirty="0">
                    <a:latin typeface="Times New Roman" pitchFamily="18" charset="0"/>
                  </a:rPr>
                  <a:t>ENGLISH </a:t>
                </a:r>
                <a:r>
                  <a:rPr lang="en-US" sz="1100" b="1" dirty="0" smtClean="0">
                    <a:latin typeface="Times New Roman" pitchFamily="18" charset="0"/>
                  </a:rPr>
                  <a:t>475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Fundamentals of College Reading &amp; Writing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(not transferable)</a:t>
                </a:r>
                <a:endParaRPr lang="en-US" sz="900" b="1" dirty="0">
                  <a:latin typeface="Times New Roman" pitchFamily="18" charset="0"/>
                </a:endParaRPr>
              </a:p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5572" y="4263"/>
                <a:ext cx="2494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sz="1100" b="1" dirty="0">
                    <a:latin typeface="Times New Roman" pitchFamily="18" charset="0"/>
                  </a:rPr>
                  <a:t>ENGLISH </a:t>
                </a:r>
                <a:r>
                  <a:rPr lang="en-US" sz="1100" b="1" dirty="0" smtClean="0">
                    <a:latin typeface="Times New Roman" pitchFamily="18" charset="0"/>
                  </a:rPr>
                  <a:t>575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Introduction to College Reading &amp; Writing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(not degree applicable)</a:t>
                </a:r>
                <a:endParaRPr lang="en-US" sz="900" b="1" dirty="0">
                  <a:latin typeface="Times New Roman" pitchFamily="18" charset="0"/>
                </a:endParaRPr>
              </a:p>
            </p:txBody>
          </p:sp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5572" y="5378"/>
                <a:ext cx="2494" cy="5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sz="1100" b="1" dirty="0">
                    <a:latin typeface="Times New Roman" pitchFamily="18" charset="0"/>
                  </a:rPr>
                  <a:t>ENGLISH </a:t>
                </a:r>
                <a:r>
                  <a:rPr lang="en-US" sz="1100" b="1" dirty="0" smtClean="0">
                    <a:latin typeface="Times New Roman" pitchFamily="18" charset="0"/>
                  </a:rPr>
                  <a:t>675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Preparation for College Reading &amp; Writing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(Not degree applicable</a:t>
                </a:r>
                <a:r>
                  <a:rPr 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</a:rPr>
                  <a:t>)</a:t>
                </a:r>
                <a:endParaRPr lang="en-US" sz="9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3390" y="2854"/>
                <a:ext cx="1664" cy="8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sz="1100" b="1" dirty="0">
                    <a:latin typeface="Times New Roman" pitchFamily="18" charset="0"/>
                  </a:rPr>
                  <a:t>ESL </a:t>
                </a:r>
                <a:r>
                  <a:rPr lang="en-US" sz="900" b="1" dirty="0" smtClean="0">
                    <a:latin typeface="Times New Roman" pitchFamily="18" charset="0"/>
                  </a:rPr>
                  <a:t>475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latin typeface="Times New Roman" pitchFamily="18" charset="0"/>
                  </a:rPr>
                  <a:t>Fundamentals of Composition for ESL students</a:t>
                </a:r>
                <a:endParaRPr lang="en-US" sz="1100" b="1" dirty="0">
                  <a:latin typeface="Times New Roman" pitchFamily="18" charset="0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 flipH="1" flipV="1">
                <a:off x="6818" y="3728"/>
                <a:ext cx="1" cy="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V="1">
                <a:off x="6819" y="2452"/>
                <a:ext cx="1" cy="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5019" y="3288"/>
                <a:ext cx="55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7373" y="4681"/>
                <a:ext cx="554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V="1">
                <a:off x="7373" y="2730"/>
                <a:ext cx="416" cy="2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1" name="AutoShape 30"/>
              <p:cNvCxnSpPr>
                <a:cxnSpLocks noChangeShapeType="1"/>
              </p:cNvCxnSpPr>
              <p:nvPr/>
            </p:nvCxnSpPr>
            <p:spPr bwMode="auto">
              <a:xfrm rot="10800000">
                <a:off x="7373" y="3149"/>
                <a:ext cx="554" cy="1323"/>
              </a:xfrm>
              <a:prstGeom prst="bentConnector3">
                <a:avLst>
                  <a:gd name="adj1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14:hiddenLine>
                </a:ext>
              </a:extLst>
            </p:spPr>
          </p:cxnSp>
        </p:grpSp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381000" y="5486400"/>
              <a:ext cx="1949450" cy="609600"/>
              <a:chOff x="381000" y="5486400"/>
              <a:chExt cx="1949450" cy="609600"/>
            </a:xfrm>
          </p:grpSpPr>
          <p:cxnSp>
            <p:nvCxnSpPr>
              <p:cNvPr id="8" name="Shape 21"/>
              <p:cNvCxnSpPr/>
              <p:nvPr/>
            </p:nvCxnSpPr>
            <p:spPr>
              <a:xfrm rot="16200000" flipV="1">
                <a:off x="1700212" y="5310188"/>
                <a:ext cx="225425" cy="1035050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 Box 23"/>
              <p:cNvSpPr txBox="1">
                <a:spLocks noChangeArrowheads="1"/>
              </p:cNvSpPr>
              <p:nvPr/>
            </p:nvSpPr>
            <p:spPr bwMode="auto">
              <a:xfrm>
                <a:off x="381000" y="5486400"/>
                <a:ext cx="896938" cy="609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US" sz="1100" b="1" dirty="0" smtClean="0">
                    <a:latin typeface="Times New Roman" pitchFamily="18" charset="0"/>
                  </a:rPr>
                  <a:t>Retake the assessment test</a:t>
                </a:r>
                <a:endParaRPr lang="en-US" sz="1100" b="1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581400" y="106294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This sequence is on page 16 in your packet.</a:t>
            </a:r>
            <a:endParaRPr lang="en-US" sz="1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1545901"/>
            <a:ext cx="518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You will leave the assessment center with your results...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You must take, and successfully complete that course before moving on to the next class.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Example:</a:t>
            </a:r>
          </a:p>
          <a:p>
            <a:r>
              <a:rPr lang="en-US" dirty="0">
                <a:latin typeface="Arial Narrow" panose="020B0606020202030204" pitchFamily="34" charset="0"/>
              </a:rPr>
              <a:t>If you place into </a:t>
            </a:r>
            <a:r>
              <a:rPr lang="en-US" i="1" dirty="0">
                <a:latin typeface="Arial Narrow" panose="020B0606020202030204" pitchFamily="34" charset="0"/>
              </a:rPr>
              <a:t>English 575</a:t>
            </a:r>
            <a:r>
              <a:rPr lang="en-US" dirty="0">
                <a:latin typeface="Arial Narrow" panose="020B0606020202030204" pitchFamily="34" charset="0"/>
              </a:rPr>
              <a:t>, you must register for that class, pass it with a C or better, and the following semester you will be eligible to register for the next course, </a:t>
            </a:r>
            <a:r>
              <a:rPr lang="en-US" i="1" dirty="0" smtClean="0">
                <a:latin typeface="Arial Narrow" panose="020B0606020202030204" pitchFamily="34" charset="0"/>
              </a:rPr>
              <a:t>English </a:t>
            </a:r>
            <a:r>
              <a:rPr lang="en-US" i="1" dirty="0">
                <a:latin typeface="Arial Narrow" panose="020B0606020202030204" pitchFamily="34" charset="0"/>
              </a:rPr>
              <a:t>475.</a:t>
            </a:r>
          </a:p>
          <a:p>
            <a:endParaRPr lang="en-US" sz="2000" i="1" dirty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If you’re planning on getting an Associate’s Degree from Chaffey, or if you are transferring, you will need to take and successfully complete </a:t>
            </a:r>
            <a:r>
              <a:rPr lang="en-US" sz="2000" b="1" u="sng" dirty="0" smtClean="0">
                <a:latin typeface="Arial Narrow" panose="020B0606020202030204" pitchFamily="34" charset="0"/>
              </a:rPr>
              <a:t>English 1A</a:t>
            </a:r>
            <a:r>
              <a:rPr lang="en-US" sz="2000" b="1" dirty="0" smtClean="0">
                <a:latin typeface="Arial Narrow" panose="020B0606020202030204" pitchFamily="34" charset="0"/>
              </a:rPr>
              <a:t>.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Math Sequ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843245" cy="59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464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Math Sequence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0"/>
            <a:ext cx="807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036" y="1058317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This sequence is on page 16 in your packet.</a:t>
            </a:r>
            <a:endParaRPr lang="en-US" sz="1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5410200"/>
            <a:ext cx="1295400" cy="3463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Minimum requirement for Transfer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7315200" y="5881255"/>
            <a:ext cx="1295400" cy="49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Minimum requirement for an Associate’s Degree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981200"/>
            <a:ext cx="419100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If you feel that you would benefit from a review course after you have taken your assessment test or you are not satisfied with your results, you can register for Math 610 or 625 before taking the test again</a:t>
            </a:r>
          </a:p>
          <a:p>
            <a:pPr algn="ctr"/>
            <a:endParaRPr lang="en-US" sz="20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Math-610 </a:t>
            </a:r>
            <a:r>
              <a:rPr lang="en-US" dirty="0" smtClean="0">
                <a:latin typeface="Arial Narrow" panose="020B0606020202030204" pitchFamily="34" charset="0"/>
              </a:rPr>
              <a:t>will review Arithmetic and Pre-Algebra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Math-625 </a:t>
            </a:r>
            <a:r>
              <a:rPr lang="en-US" dirty="0" smtClean="0">
                <a:latin typeface="Arial Narrow" panose="020B0606020202030204" pitchFamily="34" charset="0"/>
              </a:rPr>
              <a:t>will review of Elementary and Intermediate Algebra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2" y="-304800"/>
            <a:ext cx="8949048" cy="1295399"/>
          </a:xfrm>
        </p:spPr>
        <p:txBody>
          <a:bodyPr>
            <a:noAutofit/>
          </a:bodyPr>
          <a:lstStyle/>
          <a:p>
            <a:r>
              <a:rPr lang="en-US" sz="3600" dirty="0" smtClean="0"/>
              <a:t>Be sure to study and review before you test!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7543800" cy="2362200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Use the practice questions in your booklet </a:t>
            </a:r>
            <a:r>
              <a:rPr lang="en-US" sz="1600" dirty="0" smtClean="0">
                <a:latin typeface="Abadi MT Condensed Light"/>
                <a:cs typeface="Abadi MT Condensed Light"/>
              </a:rPr>
              <a:t>(Pages 9-15)</a:t>
            </a:r>
          </a:p>
          <a:p>
            <a:r>
              <a:rPr lang="en-US" dirty="0" smtClean="0">
                <a:latin typeface="Abadi MT Condensed Light"/>
                <a:cs typeface="Abadi MT Condensed Light"/>
              </a:rPr>
              <a:t>Utilize: </a:t>
            </a:r>
            <a:r>
              <a:rPr lang="en-US" dirty="0" err="1" smtClean="0">
                <a:latin typeface="Abadi MT Condensed Light"/>
                <a:cs typeface="Abadi MT Condensed Light"/>
              </a:rPr>
              <a:t>www.accuplacer.org</a:t>
            </a:r>
            <a:endParaRPr lang="en-US" dirty="0" smtClean="0">
              <a:latin typeface="Abadi MT Condensed Light"/>
              <a:cs typeface="Abadi MT Condensed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6670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atin typeface="Abadi MT Condensed Light"/>
                <a:cs typeface="Abadi MT Condensed Light"/>
              </a:rPr>
              <a:t>Bring a picture ID to your testing appointment</a:t>
            </a:r>
          </a:p>
          <a:p>
            <a:r>
              <a:rPr lang="en-US" sz="2400" dirty="0">
                <a:latin typeface="Abadi MT Condensed Light"/>
                <a:cs typeface="Abadi MT Condensed Light"/>
              </a:rPr>
              <a:t>You are </a:t>
            </a:r>
            <a:r>
              <a:rPr lang="en-US" sz="2400" u="sng" dirty="0">
                <a:latin typeface="Abadi MT Condensed Light"/>
                <a:cs typeface="Abadi MT Condensed Light"/>
              </a:rPr>
              <a:t>not</a:t>
            </a:r>
            <a:r>
              <a:rPr lang="en-US" sz="2400" dirty="0">
                <a:latin typeface="Abadi MT Condensed Light"/>
                <a:cs typeface="Abadi MT Condensed Light"/>
              </a:rPr>
              <a:t> allowed to use a calculator</a:t>
            </a:r>
          </a:p>
          <a:p>
            <a:endParaRPr lang="en-US" sz="2800" b="1" dirty="0" smtClean="0">
              <a:latin typeface="Abadi MT Condensed Light"/>
              <a:cs typeface="Abadi MT Condensed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6576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You will sign up for an appointment at the end of this orientation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572000"/>
            <a:ext cx="853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badi MT Condensed Light"/>
                <a:cs typeface="Abadi MT Condensed Light"/>
              </a:rPr>
              <a:t>You can take the assessment at any campus.  To make an appointment for a different campus, call their Counseling Department or schedule on the Chaffey College website: </a:t>
            </a:r>
            <a:r>
              <a:rPr lang="en-US" sz="2000" dirty="0" err="1" smtClean="0">
                <a:latin typeface="Abadi MT Condensed Light"/>
                <a:cs typeface="Abadi MT Condensed Light"/>
              </a:rPr>
              <a:t>www.chaffey.edu</a:t>
            </a:r>
            <a:r>
              <a:rPr lang="en-US" sz="2000" dirty="0">
                <a:latin typeface="Abadi MT Condensed Light"/>
                <a:cs typeface="Abadi MT Condensed Light"/>
              </a:rPr>
              <a:t>.</a:t>
            </a:r>
            <a:endParaRPr lang="en-US" sz="2000" dirty="0" smtClean="0">
              <a:latin typeface="Abadi MT Condensed Light"/>
              <a:cs typeface="Abadi MT Condensed Light"/>
            </a:endParaRPr>
          </a:p>
          <a:p>
            <a:endParaRPr lang="en-US" sz="2000" dirty="0" smtClean="0">
              <a:latin typeface="Abadi MT Condensed Light"/>
              <a:cs typeface="Abadi MT Condensed Light"/>
            </a:endParaRPr>
          </a:p>
          <a:p>
            <a:r>
              <a:rPr lang="en-US" b="1" dirty="0" smtClean="0">
                <a:latin typeface="Abadi MT Condensed Light"/>
                <a:cs typeface="Abadi MT Condensed Light"/>
              </a:rPr>
              <a:t>Rancho:(909) 652:6200 	Chino:(909) 652-8000	 </a:t>
            </a:r>
            <a:r>
              <a:rPr lang="en-US" b="1" dirty="0" smtClean="0">
                <a:latin typeface="Abadi MT Condensed Light"/>
                <a:cs typeface="Abadi MT Condensed Light"/>
              </a:rPr>
              <a:t>Fontana</a:t>
            </a:r>
            <a:r>
              <a:rPr lang="en-US" b="1" dirty="0" smtClean="0">
                <a:latin typeface="Abadi MT Condensed Light"/>
                <a:cs typeface="Abadi MT Condensed Light"/>
              </a:rPr>
              <a:t>:(909) 652-7400</a:t>
            </a:r>
            <a:endParaRPr lang="en-US" b="1" dirty="0">
              <a:latin typeface="Abadi MT Condensed Light"/>
              <a:cs typeface="Abadi MT Condensed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59436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dirty="0" smtClean="0">
                <a:latin typeface="Abadi MT Condensed Light"/>
                <a:cs typeface="Abadi MT Condensed Light"/>
              </a:rPr>
              <a:t>If you’re taking the test at the Rancho campus, you will meet in the Counseling Office at the time of your appointment and wait to be called in.</a:t>
            </a:r>
          </a:p>
        </p:txBody>
      </p:sp>
    </p:spTree>
    <p:extLst>
      <p:ext uri="{BB962C8B-B14F-4D97-AF65-F5344CB8AC3E}">
        <p14:creationId xmlns:p14="http://schemas.microsoft.com/office/powerpoint/2010/main" val="25584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ker.com/cliparts/P/u/2/a/j/f/people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86" y="1367729"/>
            <a:ext cx="3001027" cy="13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89" y="27551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Time Management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Do not take on more than you can handle!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52400" y="2055464"/>
            <a:ext cx="3962400" cy="3963596"/>
          </a:xfr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of Time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unit  = 1 hour of classroom time per week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unit = 2 hours of study time  per week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units= 3 hours of classroom time per week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units = 6 hours of study time  ( 3x2 =6)  </a:t>
            </a:r>
          </a:p>
          <a:p>
            <a:pPr>
              <a:lnSpc>
                <a:spcPct val="90000"/>
              </a:lnSpc>
              <a:buNone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Units=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hours of classroom time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hours of study time =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277116" y="2209799"/>
            <a:ext cx="1318886" cy="533401"/>
          </a:xfrm>
          <a:prstGeom prst="wedgeRoundRectCallout">
            <a:avLst>
              <a:gd name="adj1" fmla="val 80536"/>
              <a:gd name="adj2" fmla="val -1051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How many classes should I take?</a:t>
            </a:r>
            <a:endParaRPr lang="en-US" sz="1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584015" y="1524000"/>
            <a:ext cx="2934222" cy="343794"/>
          </a:xfrm>
          <a:prstGeom prst="wedgeRoundRectCallout">
            <a:avLst>
              <a:gd name="adj1" fmla="val 66325"/>
              <a:gd name="adj2" fmla="val 1957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Can I still work while coming to school?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87449" y="28956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Things to consider when deciding how many units to take: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Sleeping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Commuting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Grooming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Relationships</a:t>
            </a:r>
          </a:p>
          <a:p>
            <a:endParaRPr lang="en-US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7738476" y="609600"/>
            <a:ext cx="1222853" cy="609600"/>
          </a:xfrm>
          <a:prstGeom prst="wedgeRoundRectCallout">
            <a:avLst>
              <a:gd name="adj1" fmla="val -31455"/>
              <a:gd name="adj2" fmla="val 96858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Is coming to school full time right for me?</a:t>
            </a:r>
            <a:endParaRPr lang="en-US" sz="1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43600" y="457200"/>
            <a:ext cx="1676400" cy="513182"/>
          </a:xfrm>
          <a:prstGeom prst="wedgeRoundRectCallout">
            <a:avLst>
              <a:gd name="adj1" fmla="val 23953"/>
              <a:gd name="adj2" fmla="val 119107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How much time should I expect to spend studying?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9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3048000" cy="1143000"/>
          </a:xfrm>
        </p:spPr>
        <p:txBody>
          <a:bodyPr/>
          <a:lstStyle/>
          <a:p>
            <a:r>
              <a:rPr lang="en-US" dirty="0" smtClean="0"/>
              <a:t>Mindset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914400"/>
            <a:ext cx="5715000" cy="167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latin typeface="Arial Narrow"/>
                <a:cs typeface="Arial Narrow"/>
              </a:rPr>
              <a:t>Mindsets</a:t>
            </a:r>
            <a:r>
              <a:rPr lang="en-US" sz="2800" b="1" dirty="0" smtClean="0">
                <a:latin typeface="Arial Narrow"/>
                <a:cs typeface="Arial Narrow"/>
              </a:rPr>
              <a:t> are beliefs </a:t>
            </a:r>
            <a:r>
              <a:rPr lang="en-US" sz="2800" b="1" dirty="0">
                <a:latin typeface="Arial Narrow"/>
                <a:cs typeface="Arial Narrow"/>
              </a:rPr>
              <a:t>about yourself and your most basic qualities. </a:t>
            </a:r>
            <a:endParaRPr lang="en-US" sz="2800" b="1" dirty="0" smtClean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8902">
            <a:off x="601801" y="2231865"/>
            <a:ext cx="2259839" cy="3510429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2209800"/>
            <a:ext cx="5638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 Narrow"/>
              <a:cs typeface="Arial Narrow"/>
            </a:endParaRPr>
          </a:p>
          <a:p>
            <a:r>
              <a:rPr lang="en-US" sz="2000" dirty="0">
                <a:latin typeface="Arial Narrow"/>
                <a:cs typeface="Arial Narrow"/>
              </a:rPr>
              <a:t>Think about your intelligence, your talents, your personality</a:t>
            </a:r>
            <a:r>
              <a:rPr lang="en-US" sz="2000" dirty="0" smtClean="0">
                <a:latin typeface="Arial Narrow"/>
                <a:cs typeface="Arial Narrow"/>
              </a:rPr>
              <a:t>…</a:t>
            </a:r>
          </a:p>
          <a:p>
            <a:endParaRPr lang="en-US" sz="2000" dirty="0">
              <a:latin typeface="Arial Narrow"/>
              <a:cs typeface="Arial Narrow"/>
            </a:endParaRPr>
          </a:p>
          <a:p>
            <a:r>
              <a:rPr lang="en-US" sz="2000" dirty="0" smtClean="0">
                <a:latin typeface="Arial Narrow"/>
                <a:cs typeface="Arial Narrow"/>
              </a:rPr>
              <a:t>Are </a:t>
            </a:r>
            <a:r>
              <a:rPr lang="en-US" sz="2000" dirty="0">
                <a:latin typeface="Arial Narrow"/>
                <a:cs typeface="Arial Narrow"/>
              </a:rPr>
              <a:t>these qualities simply fixed traits, carved in stone and unable to change? Or are they things you </a:t>
            </a:r>
            <a:r>
              <a:rPr lang="en-US" sz="2000" dirty="0" smtClean="0">
                <a:latin typeface="Arial Narrow"/>
                <a:cs typeface="Arial Narrow"/>
              </a:rPr>
              <a:t>have control over?</a:t>
            </a:r>
            <a:endParaRPr lang="en-US" sz="2000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953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cs typeface="Arial Narrow"/>
              </a:rPr>
              <a:t>There are 2 types of mindsets…</a:t>
            </a:r>
            <a:endParaRPr lang="en-US" sz="3600" dirty="0">
              <a:latin typeface="+mj-lt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Now that we</a:t>
            </a:r>
            <a:r>
              <a:rPr lang="fr-FR" dirty="0" smtClean="0">
                <a:latin typeface="Abadi MT Condensed Light"/>
                <a:cs typeface="Abadi MT Condensed Light"/>
              </a:rPr>
              <a:t>’</a:t>
            </a:r>
            <a:r>
              <a:rPr lang="en-US" dirty="0" err="1" smtClean="0">
                <a:latin typeface="Abadi MT Condensed Light"/>
                <a:cs typeface="Abadi MT Condensed Light"/>
              </a:rPr>
              <a:t>ve</a:t>
            </a:r>
            <a:r>
              <a:rPr lang="en-US" dirty="0" smtClean="0">
                <a:latin typeface="Abadi MT Condensed Light"/>
                <a:cs typeface="Abadi MT Condensed Light"/>
              </a:rPr>
              <a:t> discussed the time you will need to commit to school, lets discuss how you can be successful while attending Chaffey College…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26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321451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for New Student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543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 smtClean="0">
                <a:latin typeface="Abadi MT Condensed Light"/>
                <a:cs typeface="Abadi MT Condensed Light"/>
              </a:rPr>
              <a:t>Getting started at Chaffey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Student Services</a:t>
            </a:r>
          </a:p>
          <a:p>
            <a:r>
              <a:rPr lang="en-US" sz="2900" dirty="0" err="1" smtClean="0">
                <a:latin typeface="Abadi MT Condensed Light"/>
                <a:cs typeface="Abadi MT Condensed Light"/>
              </a:rPr>
              <a:t>MyChaffeyVIEW</a:t>
            </a:r>
            <a:endParaRPr lang="en-US" sz="2900" dirty="0" smtClean="0">
              <a:latin typeface="Abadi MT Condensed Light"/>
              <a:cs typeface="Abadi MT Condensed Light"/>
            </a:endParaRP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Certificate, Associate Degree, and Transfer Requirements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Cost of Attending Chaffey College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Financial Aid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Academic Expectations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Student Success Initiative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Assessment Testing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Time Management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Mindset</a:t>
            </a:r>
          </a:p>
          <a:p>
            <a:r>
              <a:rPr lang="en-US" sz="2900" dirty="0" smtClean="0">
                <a:latin typeface="Abadi MT Condensed Light"/>
                <a:cs typeface="Abadi MT Condensed Light"/>
              </a:rPr>
              <a:t>Student Educational Planning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172200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Students who are still enrolled in high school must attend a different orientation.  Please let us know if this applies to you!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04800" y="6248400"/>
            <a:ext cx="381000" cy="381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85800" y="697641"/>
            <a:ext cx="9588844" cy="615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7" presetClass="emph" presetSubtype="0" repeatCount="1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781800" cy="1219200"/>
          </a:xfrm>
        </p:spPr>
        <p:txBody>
          <a:bodyPr/>
          <a:lstStyle/>
          <a:p>
            <a:r>
              <a:rPr lang="en-US" dirty="0" smtClean="0"/>
              <a:t>Fixed Mindset: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33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People with a fixed mindset feel that </a:t>
            </a:r>
            <a:r>
              <a:rPr lang="en-US" dirty="0">
                <a:latin typeface="Arial Narrow"/>
                <a:cs typeface="Arial Narrow"/>
              </a:rPr>
              <a:t>t</a:t>
            </a:r>
            <a:r>
              <a:rPr lang="en-US" dirty="0" smtClean="0">
                <a:latin typeface="Arial Narrow"/>
                <a:cs typeface="Arial Narrow"/>
              </a:rPr>
              <a:t>alents </a:t>
            </a:r>
            <a:r>
              <a:rPr lang="en-US" dirty="0">
                <a:latin typeface="Arial Narrow"/>
                <a:cs typeface="Arial Narrow"/>
              </a:rPr>
              <a:t>and abilities are set in stone</a:t>
            </a:r>
            <a:r>
              <a:rPr lang="en-US" dirty="0" smtClean="0">
                <a:latin typeface="Arial Narrow"/>
                <a:cs typeface="Arial Narrow"/>
              </a:rPr>
              <a:t>-either </a:t>
            </a:r>
            <a:r>
              <a:rPr lang="en-US" dirty="0">
                <a:latin typeface="Arial Narrow"/>
                <a:cs typeface="Arial Narrow"/>
              </a:rPr>
              <a:t>you have them or you don't.  </a:t>
            </a:r>
            <a:r>
              <a:rPr lang="en-US" dirty="0" smtClean="0">
                <a:latin typeface="Arial Narrow"/>
                <a:cs typeface="Arial Narrow"/>
              </a:rPr>
              <a:t>These individuals feel the need to prove themselves to others by </a:t>
            </a:r>
            <a:r>
              <a:rPr lang="en-US" dirty="0">
                <a:latin typeface="Arial Narrow"/>
                <a:cs typeface="Arial Narrow"/>
              </a:rPr>
              <a:t>trying to look smart and talented at all costs.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90500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Growth Mindset: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7600" y="1905000"/>
            <a:ext cx="4191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People with this mindset believe that talents </a:t>
            </a:r>
            <a:r>
              <a:rPr lang="en-US" dirty="0">
                <a:latin typeface="Arial Narrow"/>
                <a:cs typeface="Arial Narrow"/>
              </a:rPr>
              <a:t>and abilities </a:t>
            </a:r>
            <a:r>
              <a:rPr lang="en-US" dirty="0" smtClean="0">
                <a:latin typeface="Arial Narrow"/>
                <a:cs typeface="Arial Narrow"/>
              </a:rPr>
              <a:t>can be changed and improved with dedication and learning from mistakes.  They do not compare their victories or failures to anyone else, but take lessons away from the experiences instead.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657600"/>
            <a:ext cx="3663232" cy="21659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429000"/>
            <a:ext cx="4495800" cy="32004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How you can relate this to your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educational journey: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Arial Narrow"/>
                <a:cs typeface="Arial Narrow"/>
              </a:rPr>
              <a:t>E</a:t>
            </a:r>
            <a:r>
              <a:rPr lang="en-US" sz="20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mbrace challenges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Focus on the act of learning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Find inspiration in the success of others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Realize that </a:t>
            </a:r>
            <a:r>
              <a:rPr lang="en-US" sz="2000" i="1" dirty="0" smtClean="0">
                <a:solidFill>
                  <a:schemeClr val="bg1"/>
                </a:solidFill>
                <a:latin typeface="Arial Narrow"/>
                <a:cs typeface="Arial Narrow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have the ability to take control over your own attitude and mindset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Learn from past failures; use them to make changes in the future</a:t>
            </a:r>
            <a:endParaRPr lang="en-U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431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64877" cy="7333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3505200" cy="1600200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latin typeface="Arial Narrow" pitchFamily="34" charset="0"/>
              </a:rPr>
              <a:t>Begin with the end in mind…</a:t>
            </a:r>
            <a:r>
              <a:rPr lang="en-US" i="1" dirty="0" smtClean="0">
                <a:latin typeface="Arial Narrow" pitchFamily="34" charset="0"/>
              </a:rPr>
              <a:t/>
            </a:r>
            <a:br>
              <a:rPr lang="en-US" i="1" dirty="0" smtClean="0">
                <a:latin typeface="Arial Narrow" pitchFamily="34" charset="0"/>
              </a:rPr>
            </a:br>
            <a:r>
              <a:rPr lang="en-US" sz="6000" dirty="0" smtClean="0"/>
              <a:t>Remember: </a:t>
            </a:r>
            <a:r>
              <a:rPr lang="en-US" sz="4900" dirty="0" smtClean="0"/>
              <a:t>This is </a:t>
            </a:r>
            <a:r>
              <a:rPr lang="en-US" sz="6000" dirty="0" smtClean="0">
                <a:solidFill>
                  <a:srgbClr val="C00000"/>
                </a:solidFill>
              </a:rPr>
              <a:t>YOUR</a:t>
            </a:r>
            <a:r>
              <a:rPr lang="en-US" sz="4900" dirty="0" smtClean="0">
                <a:solidFill>
                  <a:srgbClr val="C00000"/>
                </a:solidFill>
              </a:rPr>
              <a:t> </a:t>
            </a:r>
            <a:r>
              <a:rPr lang="en-US" sz="4900" dirty="0" smtClean="0"/>
              <a:t>future!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3581400" cy="3352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Strive to have a Growth Mindset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Ask questions if you are unsure about </a:t>
            </a:r>
            <a:r>
              <a:rPr lang="en-US" sz="2000" i="1" u="sng" dirty="0" smtClean="0">
                <a:solidFill>
                  <a:schemeClr val="tx1"/>
                </a:solidFill>
                <a:latin typeface="Arial Narrow" pitchFamily="34" charset="0"/>
              </a:rPr>
              <a:t>anything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Seek individuals that can help motivate you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Utilize resources available to you on campus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amix.dk/uploads/dweck_mind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260526" cy="69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305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 I do after I take my assessment?</a:t>
            </a:r>
            <a:endParaRPr lang="en-US" sz="4000" dirty="0"/>
          </a:p>
        </p:txBody>
      </p:sp>
      <p:pic>
        <p:nvPicPr>
          <p:cNvPr id="6146" name="Picture 2" descr="http://allfree-clipart-design.com/wp-content/uploads/Different-Winding-road-design-vector-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0397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098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  <a:cs typeface="Abadi MT Condensed Light"/>
              </a:rPr>
              <a:t>You will need an Student Educational Plan (SEP)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What is an SEP?</a:t>
            </a:r>
            <a:r>
              <a:rPr lang="en-US" sz="2400" dirty="0">
                <a:latin typeface="+mj-lt"/>
              </a:rPr>
              <a:t>	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Arial Narrow" pitchFamily="34" charset="0"/>
                <a:cs typeface="Abadi MT Condensed Light"/>
              </a:rPr>
              <a:t>A SEP is a roadmap of the classes you will need to take each</a:t>
            </a:r>
          </a:p>
          <a:p>
            <a:r>
              <a:rPr lang="en-US" sz="2400" dirty="0" smtClean="0">
                <a:latin typeface="Arial Narrow" pitchFamily="34" charset="0"/>
                <a:cs typeface="Abadi MT Condensed Light"/>
              </a:rPr>
              <a:t>semester in order to complete your individual goal.  </a:t>
            </a:r>
          </a:p>
          <a:p>
            <a:endParaRPr lang="en-US" sz="2400" dirty="0" smtClean="0">
              <a:latin typeface="Arial Narrow" pitchFamily="34" charset="0"/>
              <a:cs typeface="Abadi MT Condensed Light"/>
            </a:endParaRPr>
          </a:p>
          <a:p>
            <a:r>
              <a:rPr lang="en-US" sz="2400" dirty="0" smtClean="0">
                <a:latin typeface="+mj-lt"/>
                <a:cs typeface="Abadi MT Condensed Light"/>
              </a:rPr>
              <a:t>How can I get an SEP?</a:t>
            </a:r>
            <a:endParaRPr lang="en-US" sz="2000" dirty="0">
              <a:latin typeface="Arial Narrow" pitchFamily="34" charset="0"/>
              <a:cs typeface="Abadi MT Condensed Light"/>
            </a:endParaRPr>
          </a:p>
          <a:p>
            <a:r>
              <a:rPr lang="en-US" sz="2000" dirty="0" smtClean="0">
                <a:latin typeface="Arial Narrow" pitchFamily="34" charset="0"/>
                <a:cs typeface="Abadi MT Condensed Light"/>
              </a:rPr>
              <a:t>When you leave your assessment appointment, you will</a:t>
            </a:r>
          </a:p>
          <a:p>
            <a:r>
              <a:rPr lang="en-US" sz="2000" dirty="0" smtClean="0">
                <a:latin typeface="Arial Narrow" pitchFamily="34" charset="0"/>
                <a:cs typeface="Abadi MT Condensed Light"/>
              </a:rPr>
              <a:t>make an appointment for a </a:t>
            </a:r>
            <a:r>
              <a:rPr lang="en-US" sz="2000" b="1" dirty="0" smtClean="0">
                <a:latin typeface="Arial Narrow" pitchFamily="34" charset="0"/>
                <a:cs typeface="Abadi MT Condensed Light"/>
              </a:rPr>
              <a:t>Student Educational </a:t>
            </a:r>
          </a:p>
          <a:p>
            <a:r>
              <a:rPr lang="en-US" sz="2000" b="1" dirty="0" smtClean="0">
                <a:latin typeface="Arial Narrow" pitchFamily="34" charset="0"/>
                <a:cs typeface="Abadi MT Condensed Light"/>
              </a:rPr>
              <a:t>Planning Workshop </a:t>
            </a:r>
            <a:r>
              <a:rPr lang="en-US" sz="2000" dirty="0" smtClean="0">
                <a:latin typeface="Arial Narrow" pitchFamily="34" charset="0"/>
                <a:cs typeface="Abadi MT Condensed Light"/>
              </a:rPr>
              <a:t>at the front desk in the</a:t>
            </a:r>
          </a:p>
          <a:p>
            <a:r>
              <a:rPr lang="en-US" sz="2000" dirty="0" smtClean="0">
                <a:latin typeface="Arial Narrow" pitchFamily="34" charset="0"/>
                <a:cs typeface="Abadi MT Condensed Light"/>
              </a:rPr>
              <a:t>Counseling Department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9134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badi MT Condensed Light"/>
                <a:cs typeface="Abadi MT Condensed Light"/>
              </a:rPr>
              <a:t>We strive for our students to learn the benefits of having a growth mindset and to find joy in their educational journeys.  Let’s discuss the next steps on your road to success…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68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fsu.edu/~oip/f1services/oipnews/OIPNEWSClipArt/New%20Folder/workshop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37" y="2133600"/>
            <a:ext cx="2590831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  <a:cs typeface="Abadi MT Condensed Light"/>
              </a:rPr>
              <a:t>What will I do during this workshop?</a:t>
            </a:r>
          </a:p>
          <a:p>
            <a:pPr marL="0" indent="0">
              <a:buNone/>
            </a:pPr>
            <a:r>
              <a:rPr lang="en-US" dirty="0">
                <a:latin typeface="Arial Narrow" pitchFamily="34" charset="0"/>
                <a:cs typeface="Abadi MT Condensed Light"/>
              </a:rPr>
              <a:t>You will </a:t>
            </a:r>
            <a:r>
              <a:rPr lang="en-US" dirty="0" smtClean="0">
                <a:latin typeface="Arial Narrow" pitchFamily="34" charset="0"/>
                <a:cs typeface="Abadi MT Condensed Light"/>
              </a:rPr>
              <a:t>be in a group of students working </a:t>
            </a:r>
            <a:r>
              <a:rPr lang="en-US" dirty="0">
                <a:latin typeface="Arial Narrow" pitchFamily="34" charset="0"/>
                <a:cs typeface="Abadi MT Condensed Light"/>
              </a:rPr>
              <a:t>with a counselor and counselor </a:t>
            </a:r>
            <a:r>
              <a:rPr lang="en-US" dirty="0" smtClean="0">
                <a:latin typeface="Arial Narrow" pitchFamily="34" charset="0"/>
                <a:cs typeface="Abadi MT Condensed Light"/>
              </a:rPr>
              <a:t>apprentice to </a:t>
            </a:r>
            <a:r>
              <a:rPr lang="en-US" dirty="0">
                <a:latin typeface="Arial Narrow" pitchFamily="34" charset="0"/>
                <a:cs typeface="Abadi MT Condensed Light"/>
              </a:rPr>
              <a:t>review requirements and information about courses that you will need to complete your goal. </a:t>
            </a:r>
            <a:endParaRPr lang="en-US" dirty="0" smtClean="0">
              <a:latin typeface="Arial Narrow" pitchFamily="34" charset="0"/>
              <a:cs typeface="Abadi MT Condensed Light"/>
            </a:endParaRPr>
          </a:p>
          <a:p>
            <a:endParaRPr lang="en-US" dirty="0" smtClean="0">
              <a:latin typeface="Arial Narrow" pitchFamily="34" charset="0"/>
              <a:cs typeface="Abadi MT Condensed Light"/>
            </a:endParaRPr>
          </a:p>
          <a:p>
            <a:pPr marL="0" indent="0">
              <a:buNone/>
            </a:pPr>
            <a:r>
              <a:rPr lang="en-US" b="1" dirty="0" smtClean="0">
                <a:latin typeface="Arial Narrow" pitchFamily="34" charset="0"/>
                <a:cs typeface="Abadi MT Condensed Light"/>
              </a:rPr>
              <a:t>The workshop is 2 ½ hours long</a:t>
            </a:r>
          </a:p>
          <a:p>
            <a:pPr lvl="1"/>
            <a:r>
              <a:rPr lang="en-US" sz="2400" b="1" dirty="0" smtClean="0">
                <a:latin typeface="Arial Narrow" pitchFamily="34" charset="0"/>
                <a:cs typeface="Abadi MT Condensed Light"/>
              </a:rPr>
              <a:t>Please make arrangements to be on time</a:t>
            </a:r>
          </a:p>
          <a:p>
            <a:pPr lvl="1"/>
            <a:r>
              <a:rPr lang="en-US" sz="2400" b="1" dirty="0" smtClean="0">
                <a:latin typeface="Arial Narrow" pitchFamily="34" charset="0"/>
                <a:cs typeface="Abadi MT Condensed Light"/>
              </a:rPr>
              <a:t>Come prepared to work!  </a:t>
            </a:r>
          </a:p>
          <a:p>
            <a:pPr marL="320040" lvl="1" indent="0">
              <a:buNone/>
            </a:pPr>
            <a:r>
              <a:rPr lang="en-US" sz="2400" b="1" dirty="0">
                <a:latin typeface="Arial Narrow" pitchFamily="34" charset="0"/>
                <a:cs typeface="Abadi MT Condensed Light"/>
              </a:rPr>
              <a:t>	</a:t>
            </a:r>
            <a:r>
              <a:rPr lang="en-US" sz="1800" b="1" dirty="0" smtClean="0">
                <a:latin typeface="Arial Narrow" pitchFamily="34" charset="0"/>
                <a:cs typeface="Abadi MT Condensed Light"/>
              </a:rPr>
              <a:t>You will be receiving a wealth of knowledge and tools to help you choose 	appropriate classes.</a:t>
            </a:r>
          </a:p>
          <a:p>
            <a:pPr lvl="1"/>
            <a:r>
              <a:rPr lang="en-US" sz="2400" b="1" dirty="0" smtClean="0">
                <a:latin typeface="Arial Narrow" pitchFamily="34" charset="0"/>
                <a:cs typeface="Abadi MT Condensed Light"/>
              </a:rPr>
              <a:t>Have your MyChaffeyVIEW account set up and activated </a:t>
            </a:r>
            <a:r>
              <a:rPr lang="en-US" sz="2400" b="1" u="sng" dirty="0" smtClean="0">
                <a:latin typeface="Arial Narrow" pitchFamily="34" charset="0"/>
                <a:cs typeface="Abadi MT Condensed Light"/>
              </a:rPr>
              <a:t>BEFORE</a:t>
            </a:r>
            <a:r>
              <a:rPr lang="en-US" sz="2400" b="1" dirty="0" smtClean="0">
                <a:latin typeface="Arial Narrow" pitchFamily="34" charset="0"/>
                <a:cs typeface="Abadi MT Condensed Light"/>
              </a:rPr>
              <a:t> you arrive</a:t>
            </a:r>
          </a:p>
          <a:p>
            <a:pPr lvl="1"/>
            <a:r>
              <a:rPr lang="en-US" sz="2400" b="1" dirty="0" smtClean="0">
                <a:latin typeface="Arial Narrow" pitchFamily="34" charset="0"/>
                <a:cs typeface="Abadi MT Condensed Light"/>
              </a:rPr>
              <a:t>You will not be registering for courses in this workshop</a:t>
            </a:r>
          </a:p>
          <a:p>
            <a:pPr marL="320040" lvl="1" indent="0">
              <a:buNone/>
            </a:pPr>
            <a:endParaRPr lang="en-US" dirty="0">
              <a:cs typeface="Abadi MT Condensed Light"/>
            </a:endParaRPr>
          </a:p>
          <a:p>
            <a:endParaRPr lang="en-US" dirty="0"/>
          </a:p>
          <a:p>
            <a:endParaRPr lang="en-US" dirty="0">
              <a:latin typeface="Abadi MT Condensed Light"/>
              <a:cs typeface="Abadi MT Condensed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you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4032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2800" dirty="0" smtClean="0">
              <a:latin typeface="Abadi MT Condensed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badi MT Condensed Light"/>
              </a:rPr>
              <a:t>Make an appointment for your assessment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badi MT Condensed Light"/>
              </a:rPr>
              <a:t>Log on and activate your </a:t>
            </a:r>
            <a:r>
              <a:rPr lang="en-US" dirty="0" err="1" smtClean="0">
                <a:latin typeface="Abadi MT Condensed Light"/>
              </a:rPr>
              <a:t>MyChaffeyVIEW</a:t>
            </a:r>
            <a:r>
              <a:rPr lang="en-US" dirty="0" smtClean="0">
                <a:latin typeface="Abadi MT Condensed Light"/>
              </a:rPr>
              <a:t> account</a:t>
            </a:r>
          </a:p>
          <a:p>
            <a:pPr marL="0" lvl="1" indent="0">
              <a:buNone/>
            </a:pPr>
            <a:r>
              <a:rPr lang="en-US" sz="1800" dirty="0" smtClean="0">
                <a:latin typeface="Abadi MT Condensed Light"/>
              </a:rPr>
              <a:t>	Don’t </a:t>
            </a:r>
            <a:r>
              <a:rPr lang="en-US" sz="1800" dirty="0">
                <a:latin typeface="Abadi MT Condensed Light"/>
              </a:rPr>
              <a:t>leave today without knowing your Student ID </a:t>
            </a:r>
            <a:r>
              <a:rPr lang="en-US" sz="1800" dirty="0" smtClean="0">
                <a:latin typeface="Abadi MT Condensed Light"/>
              </a:rPr>
              <a:t>number</a:t>
            </a:r>
            <a:endParaRPr lang="en-US" sz="2400" dirty="0" smtClean="0">
              <a:latin typeface="Abadi MT Condensed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badi MT Condensed Light"/>
              </a:rPr>
              <a:t>Complete your FAFSA</a:t>
            </a:r>
          </a:p>
          <a:p>
            <a:pPr marL="320040" lvl="1" indent="0">
              <a:buNone/>
            </a:pPr>
            <a:endParaRPr lang="en-US" sz="1800" i="1" dirty="0" smtClean="0">
              <a:latin typeface="Abadi MT Condensed Light"/>
            </a:endParaRPr>
          </a:p>
          <a:p>
            <a:pPr>
              <a:buNone/>
            </a:pPr>
            <a:r>
              <a:rPr lang="en-US" sz="1800" i="1" dirty="0" smtClean="0">
                <a:latin typeface="Abadi MT Condensed Light"/>
              </a:rPr>
              <a:t>	After completing the assessment…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badi MT Condensed Light"/>
              </a:rPr>
              <a:t>Make an appointment for an Educational Planning Workshop at the front desk in the Counseling Department</a:t>
            </a:r>
            <a:endParaRPr lang="en-US" dirty="0">
              <a:latin typeface="Abadi MT Condensed Ligh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badi MT Condensed Light"/>
              </a:rPr>
              <a:t>If you need help registering for courses before your workshop appointment, visit the Counseling Department or Registration Center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07317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+mj-lt"/>
              </a:rPr>
              <a:t>Questions?</a:t>
            </a:r>
            <a:endParaRPr lang="en-US" sz="45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762000" y="152400"/>
            <a:ext cx="9588844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4400" u="sng" dirty="0" smtClean="0"/>
              <a:t>Getting Started at Chaffey College</a:t>
            </a:r>
            <a:endParaRPr lang="en-US" sz="4400" u="sng" dirty="0"/>
          </a:p>
        </p:txBody>
      </p:sp>
      <p:pic>
        <p:nvPicPr>
          <p:cNvPr id="20484" name="Picture 4" descr="http://upload.wikimedia.org/wikipedia/en/4/46/Chaffey-colleg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352800"/>
            <a:ext cx="1285875" cy="127234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990600"/>
            <a:ext cx="8686800" cy="5334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>
                <a:latin typeface="Abadi MT Condensed Light"/>
                <a:cs typeface="Abadi MT Condensed Light"/>
              </a:rPr>
              <a:t>Apply for the current term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Abadi MT Condensed Light"/>
                <a:cs typeface="Abadi MT Condensed Light"/>
              </a:rPr>
              <a:t>Always reapply if you do not take classes for one or more semesters (does not include summer)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>
                <a:latin typeface="Abadi MT Condensed Light"/>
                <a:cs typeface="Abadi MT Condensed Light"/>
              </a:rPr>
              <a:t>Attend a </a:t>
            </a:r>
            <a:r>
              <a:rPr lang="en-US" sz="3200" b="1" dirty="0" smtClean="0">
                <a:latin typeface="Abadi MT Condensed Light"/>
                <a:cs typeface="Abadi MT Condensed Light"/>
              </a:rPr>
              <a:t>New Student Orientation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>
                <a:latin typeface="Abadi MT Condensed Light"/>
                <a:cs typeface="Abadi MT Condensed Light"/>
              </a:rPr>
              <a:t>Take the </a:t>
            </a:r>
            <a:r>
              <a:rPr lang="en-US" sz="3200" b="1" dirty="0" smtClean="0">
                <a:latin typeface="Abadi MT Condensed Light"/>
                <a:cs typeface="Abadi MT Condensed Light"/>
              </a:rPr>
              <a:t>Assessment Test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sz="3200" dirty="0" smtClean="0">
                <a:latin typeface="Abadi MT Condensed Light"/>
                <a:cs typeface="Abadi MT Condensed Light"/>
              </a:rPr>
              <a:t>Create a </a:t>
            </a:r>
            <a:r>
              <a:rPr lang="en-US" sz="3200" b="1" dirty="0" smtClean="0">
                <a:latin typeface="Abadi MT Condensed Light"/>
                <a:cs typeface="Abadi MT Condensed Light"/>
              </a:rPr>
              <a:t>Student Educational Plan</a:t>
            </a:r>
            <a:endParaRPr lang="en-US" sz="3200" b="1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510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Student Services</a:t>
            </a:r>
            <a:br>
              <a:rPr lang="en-US" sz="5400" dirty="0" smtClean="0"/>
            </a:br>
            <a:r>
              <a:rPr lang="en-US" sz="1800" dirty="0" smtClean="0">
                <a:latin typeface="Arial Narrow" pitchFamily="34" charset="0"/>
              </a:rPr>
              <a:t>Some programs and departments you should be familiar with…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04" y="1409700"/>
            <a:ext cx="4291013" cy="5105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Admissions </a:t>
            </a: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&amp; </a:t>
            </a:r>
            <a:r>
              <a:rPr lang="en-US" sz="1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Records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Athletics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Bookstore</a:t>
            </a:r>
            <a:endParaRPr lang="en-US" sz="17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Child Development Center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Counseling/Registration Center</a:t>
            </a:r>
            <a:endParaRPr lang="en-US" sz="1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Disability Programs &amp; Services (DPS)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Early Advantage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Extended Opportunity Programs &amp; Services (EOPS</a:t>
            </a:r>
            <a:r>
              <a:rPr lang="en-US" sz="17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endParaRPr lang="en-US" sz="1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Financial Aid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Career Center/Student Employment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Health Services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Honors Program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Student Activities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Student Success Centers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Transfer Center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Veteran’s Center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campus 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14018" r="22357" b="14422"/>
          <a:stretch/>
        </p:blipFill>
        <p:spPr bwMode="auto">
          <a:xfrm>
            <a:off x="4191000" y="2133600"/>
            <a:ext cx="4752458" cy="3657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4320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Activate and familiarize yourself with your  </a:t>
            </a: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MyChaffeyVIEW</a:t>
            </a:r>
            <a:r>
              <a:rPr lang="en-US" sz="3600" dirty="0" smtClean="0"/>
              <a:t>  account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603" y="3886200"/>
            <a:ext cx="5640403" cy="2743200"/>
            <a:chOff x="-1603" y="3886200"/>
            <a:chExt cx="5640403" cy="2743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28600" y="4784124"/>
              <a:ext cx="5410200" cy="1845276"/>
              <a:chOff x="228600" y="4784124"/>
              <a:chExt cx="5410200" cy="1845276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000" t="16889" r="19167" b="29777"/>
              <a:stretch>
                <a:fillRect/>
              </a:stretch>
            </p:blipFill>
            <p:spPr bwMode="auto">
              <a:xfrm>
                <a:off x="228600" y="4784124"/>
                <a:ext cx="3276600" cy="177113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057400" y="5486400"/>
                <a:ext cx="3581400" cy="1143000"/>
              </a:xfrm>
              <a:prstGeom prst="rect">
                <a:avLst/>
              </a:prstGeom>
              <a:ln w="381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Username:</a:t>
                </a:r>
                <a:r>
                  <a:rPr lang="en-US" sz="1600" dirty="0" smtClean="0"/>
                  <a:t> 1</a:t>
                </a:r>
                <a:r>
                  <a:rPr lang="en-US" sz="1600" baseline="30000" dirty="0" smtClean="0"/>
                  <a:t>st</a:t>
                </a:r>
                <a:r>
                  <a:rPr lang="en-US" sz="1600" dirty="0" smtClean="0"/>
                  <a:t> initial of your first name, 1</a:t>
                </a:r>
                <a:r>
                  <a:rPr lang="en-US" sz="1600" baseline="30000" dirty="0" smtClean="0"/>
                  <a:t>st</a:t>
                </a:r>
                <a:r>
                  <a:rPr lang="en-US" sz="1600" dirty="0" smtClean="0"/>
                  <a:t> initial of your last name (lowercased), and your 7 digit ID number</a:t>
                </a:r>
              </a:p>
              <a:p>
                <a:pPr algn="ctr"/>
                <a:r>
                  <a:rPr lang="en-US" sz="1600" b="1" dirty="0" smtClean="0"/>
                  <a:t>Initial Password: </a:t>
                </a:r>
                <a:r>
                  <a:rPr lang="en-US" sz="1600" dirty="0" smtClean="0"/>
                  <a:t>6 digit birthday</a:t>
                </a:r>
                <a:endParaRPr lang="en-US" sz="1600" dirty="0"/>
              </a:p>
            </p:txBody>
          </p:sp>
          <p:sp>
            <p:nvSpPr>
              <p:cNvPr id="12" name="Curved Down Arrow 11"/>
              <p:cNvSpPr/>
              <p:nvPr/>
            </p:nvSpPr>
            <p:spPr>
              <a:xfrm flipH="1">
                <a:off x="1066800" y="4800600"/>
                <a:ext cx="2082396" cy="609600"/>
              </a:xfrm>
              <a:prstGeom prst="curvedDown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-1603" y="3886200"/>
              <a:ext cx="7328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86200" y="1295400"/>
            <a:ext cx="5029200" cy="3886200"/>
            <a:chOff x="3886200" y="1295400"/>
            <a:chExt cx="5029200" cy="38862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56944" t="24889" r="15278" b="9333"/>
            <a:stretch>
              <a:fillRect/>
            </a:stretch>
          </p:blipFill>
          <p:spPr bwMode="auto">
            <a:xfrm>
              <a:off x="4648200" y="1676400"/>
              <a:ext cx="4267200" cy="3505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886200" y="1295400"/>
              <a:ext cx="7248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3.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219200"/>
            <a:ext cx="3581400" cy="2731911"/>
            <a:chOff x="0" y="1219200"/>
            <a:chExt cx="3581400" cy="273191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64167" t="17580" r="8333" b="32444"/>
            <a:stretch>
              <a:fillRect/>
            </a:stretch>
          </p:blipFill>
          <p:spPr bwMode="auto">
            <a:xfrm>
              <a:off x="381000" y="2133600"/>
              <a:ext cx="3200400" cy="181751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Left Arrow 8"/>
            <p:cNvSpPr/>
            <p:nvPr/>
          </p:nvSpPr>
          <p:spPr>
            <a:xfrm rot="814019">
              <a:off x="2779963" y="2056436"/>
              <a:ext cx="688473" cy="395334"/>
            </a:xfrm>
            <a:prstGeom prst="leftArrow">
              <a:avLst>
                <a:gd name="adj1" fmla="val 45518"/>
                <a:gd name="adj2" fmla="val 55229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1219200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1.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15240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www.chaffey.edu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5586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5638800" cy="1828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 Narrow" pitchFamily="34" charset="0"/>
              </a:rPr>
              <a:t>We are a </a:t>
            </a:r>
            <a:r>
              <a:rPr lang="en-US" sz="2000" b="1" i="1" dirty="0" smtClean="0">
                <a:latin typeface="Arial Narrow" pitchFamily="34" charset="0"/>
              </a:rPr>
              <a:t>semester</a:t>
            </a:r>
            <a:r>
              <a:rPr lang="en-US" sz="2000" dirty="0" smtClean="0">
                <a:latin typeface="Arial Narrow" pitchFamily="34" charset="0"/>
              </a:rPr>
              <a:t> based school</a:t>
            </a:r>
          </a:p>
          <a:p>
            <a:pPr lvl="1"/>
            <a:r>
              <a:rPr lang="en-US" sz="1800" dirty="0" smtClean="0">
                <a:latin typeface="Arial Narrow" pitchFamily="34" charset="0"/>
              </a:rPr>
              <a:t>There are two, 18 week sessions per year:</a:t>
            </a:r>
          </a:p>
          <a:p>
            <a:pPr lvl="2"/>
            <a:r>
              <a:rPr lang="en-US" sz="1800" b="1" dirty="0" smtClean="0">
                <a:latin typeface="Arial Narrow" pitchFamily="34" charset="0"/>
              </a:rPr>
              <a:t>Fall</a:t>
            </a:r>
            <a:r>
              <a:rPr lang="en-US" sz="1800" dirty="0" smtClean="0">
                <a:latin typeface="Arial Narrow" pitchFamily="34" charset="0"/>
              </a:rPr>
              <a:t> (August – December) and </a:t>
            </a:r>
            <a:r>
              <a:rPr lang="en-US" sz="1800" b="1" dirty="0" smtClean="0">
                <a:latin typeface="Arial Narrow" pitchFamily="34" charset="0"/>
              </a:rPr>
              <a:t>Spring</a:t>
            </a:r>
            <a:r>
              <a:rPr lang="en-US" sz="1800" dirty="0" smtClean="0">
                <a:latin typeface="Arial Narrow" pitchFamily="34" charset="0"/>
              </a:rPr>
              <a:t> (January – May)</a:t>
            </a:r>
          </a:p>
          <a:p>
            <a:pPr marL="640080" lvl="2" indent="0">
              <a:buNone/>
            </a:pPr>
            <a:r>
              <a:rPr lang="en-US" sz="1400" dirty="0" smtClean="0">
                <a:latin typeface="Arial Narrow" pitchFamily="34" charset="0"/>
              </a:rPr>
              <a:t>	</a:t>
            </a:r>
            <a:r>
              <a:rPr lang="en-US" sz="1400" b="1" dirty="0" smtClean="0">
                <a:latin typeface="Arial Narrow" pitchFamily="34" charset="0"/>
              </a:rPr>
              <a:t>Summer session is </a:t>
            </a:r>
            <a:r>
              <a:rPr lang="en-US" sz="1400" b="1" dirty="0" smtClean="0">
                <a:latin typeface="Arial Narrow" pitchFamily="34" charset="0"/>
              </a:rPr>
              <a:t>optional; </a:t>
            </a:r>
            <a:r>
              <a:rPr lang="en-US" sz="1400" b="1" dirty="0" smtClean="0">
                <a:latin typeface="Arial Narrow" pitchFamily="34" charset="0"/>
              </a:rPr>
              <a:t>it is not required</a:t>
            </a:r>
          </a:p>
          <a:p>
            <a:pPr lvl="2"/>
            <a:r>
              <a:rPr lang="en-US" sz="1800" dirty="0" smtClean="0">
                <a:latin typeface="Arial Narrow" pitchFamily="34" charset="0"/>
              </a:rPr>
              <a:t>Our traditional, full term classes will last for the duration of the semester</a:t>
            </a:r>
          </a:p>
          <a:p>
            <a:pPr lvl="2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47244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 Narrow" pitchFamily="34" charset="0"/>
              </a:rPr>
              <a:t>We have </a:t>
            </a:r>
            <a:r>
              <a:rPr lang="en-US" sz="1800" b="1" i="1" dirty="0" smtClean="0">
                <a:latin typeface="Arial Narrow" pitchFamily="34" charset="0"/>
              </a:rPr>
              <a:t>3</a:t>
            </a:r>
            <a:r>
              <a:rPr lang="en-US" sz="1800" dirty="0" smtClean="0">
                <a:latin typeface="Arial Narrow" pitchFamily="34" charset="0"/>
              </a:rPr>
              <a:t> different campuses</a:t>
            </a:r>
          </a:p>
          <a:p>
            <a:pPr lvl="1"/>
            <a:r>
              <a:rPr lang="en-US" sz="1800" dirty="0" smtClean="0">
                <a:latin typeface="Arial Narrow" pitchFamily="34" charset="0"/>
              </a:rPr>
              <a:t>Rancho Cucamonga, Fontana, and Chino</a:t>
            </a:r>
            <a:endParaRPr lang="en-US" sz="1800" dirty="0">
              <a:latin typeface="Arial Narrow" pitchFamily="34" charset="0"/>
            </a:endParaRPr>
          </a:p>
          <a:p>
            <a:pPr lvl="1"/>
            <a:r>
              <a:rPr lang="en-US" sz="1800" dirty="0" smtClean="0">
                <a:latin typeface="Arial Narrow" pitchFamily="34" charset="0"/>
              </a:rPr>
              <a:t>Not all courses &amp; programs are offered at every campus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3200" y="2819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 Narrow" pitchFamily="34" charset="0"/>
              </a:rPr>
              <a:t>Most of our courses are offered onsite</a:t>
            </a:r>
          </a:p>
          <a:p>
            <a:pPr lvl="1"/>
            <a:r>
              <a:rPr lang="en-US" sz="1800" dirty="0" smtClean="0">
                <a:latin typeface="Arial Narrow" pitchFamily="34" charset="0"/>
              </a:rPr>
              <a:t>There are also hybrid, online, and fast-track courses</a:t>
            </a:r>
          </a:p>
          <a:p>
            <a:pPr lvl="1"/>
            <a:r>
              <a:rPr lang="en-US" sz="1800" b="1" dirty="0" smtClean="0">
                <a:latin typeface="Arial Narrow" pitchFamily="34" charset="0"/>
              </a:rPr>
              <a:t>Hybrid</a:t>
            </a:r>
            <a:r>
              <a:rPr lang="en-US" sz="1800" dirty="0" smtClean="0">
                <a:latin typeface="Arial Narrow" pitchFamily="34" charset="0"/>
              </a:rPr>
              <a:t>: Partially online, partially in class</a:t>
            </a:r>
          </a:p>
          <a:p>
            <a:pPr lvl="1"/>
            <a:r>
              <a:rPr lang="en-US" sz="1800" b="1" dirty="0" smtClean="0">
                <a:latin typeface="Arial Narrow" pitchFamily="34" charset="0"/>
              </a:rPr>
              <a:t>Fast Track</a:t>
            </a:r>
            <a:r>
              <a:rPr lang="en-US" sz="1800" dirty="0" smtClean="0">
                <a:latin typeface="Arial Narrow" pitchFamily="34" charset="0"/>
              </a:rPr>
              <a:t>: 8 week classes, there are 2 Sessions (or “Tracks”) during each semester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1219200"/>
            <a:ext cx="2362200" cy="761171"/>
          </a:xfrm>
          <a:prstGeom prst="wedgeRoundRectCallout">
            <a:avLst>
              <a:gd name="adj1" fmla="val -8712"/>
              <a:gd name="adj2" fmla="val 775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How long does each class last?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800" y="2514600"/>
            <a:ext cx="2362200" cy="761171"/>
          </a:xfrm>
          <a:prstGeom prst="wedgeRoundRectCallout">
            <a:avLst>
              <a:gd name="adj1" fmla="val -8712"/>
              <a:gd name="adj2" fmla="val 77572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What types of classes are offered?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5278" t="49778" r="10556" b="22968"/>
          <a:stretch>
            <a:fillRect/>
          </a:stretch>
        </p:blipFill>
        <p:spPr bwMode="auto">
          <a:xfrm>
            <a:off x="6172200" y="4419600"/>
            <a:ext cx="2788444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Example:</a:t>
            </a:r>
            <a:endParaRPr lang="en-US" dirty="0">
              <a:latin typeface="+mj-lt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57200" y="3962400"/>
            <a:ext cx="2362200" cy="761171"/>
          </a:xfrm>
          <a:prstGeom prst="wedgeRoundRectCallout">
            <a:avLst>
              <a:gd name="adj1" fmla="val -8712"/>
              <a:gd name="adj2" fmla="val 775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Where can I take classes?</a:t>
            </a:r>
            <a:endParaRPr lang="en-US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390075"/>
            <a:ext cx="8458200" cy="9815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will </a:t>
            </a:r>
            <a:r>
              <a:rPr lang="en-US" sz="4400" i="1" dirty="0" smtClean="0"/>
              <a:t>YOU</a:t>
            </a:r>
            <a:r>
              <a:rPr lang="en-US" sz="4400" dirty="0" smtClean="0"/>
              <a:t>  be working towards?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22860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Major Requirements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Amount of units needed will vary by major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895600"/>
            <a:ext cx="22860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General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Major Requirements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Electives </a:t>
            </a:r>
            <a:r>
              <a:rPr lang="en-US" sz="1400" dirty="0" smtClean="0"/>
              <a:t>(if needed)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Minimum of </a:t>
            </a:r>
            <a:r>
              <a:rPr lang="en-US" sz="1600" b="1" u="sng" dirty="0" smtClean="0">
                <a:solidFill>
                  <a:schemeClr val="tx1"/>
                </a:solidFill>
              </a:rPr>
              <a:t>60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</a:rPr>
              <a:t>Degree Applicable </a:t>
            </a:r>
            <a:r>
              <a:rPr lang="en-US" sz="1600" b="1" dirty="0" smtClean="0">
                <a:solidFill>
                  <a:schemeClr val="tx1"/>
                </a:solidFill>
              </a:rPr>
              <a:t>Units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Minimum of a 2.0 GPA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2895600"/>
            <a:ext cx="22860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General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Major Prep  Courses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Electives </a:t>
            </a:r>
            <a:r>
              <a:rPr lang="en-US" sz="1400" dirty="0" smtClean="0"/>
              <a:t>(if needed)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Minimum of </a:t>
            </a:r>
            <a:r>
              <a:rPr lang="en-US" sz="1600" b="1" u="sng" dirty="0" smtClean="0">
                <a:solidFill>
                  <a:schemeClr val="tx1"/>
                </a:solidFill>
              </a:rPr>
              <a:t>60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</a:rPr>
              <a:t>Transferable </a:t>
            </a:r>
            <a:r>
              <a:rPr lang="en-US" sz="1600" b="1" dirty="0" smtClean="0">
                <a:solidFill>
                  <a:schemeClr val="tx1"/>
                </a:solidFill>
              </a:rPr>
              <a:t>Units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GPA requirements vary by school</a:t>
            </a:r>
            <a:endParaRPr lang="en-US" sz="1600" dirty="0" smtClean="0"/>
          </a:p>
        </p:txBody>
      </p:sp>
      <p:sp>
        <p:nvSpPr>
          <p:cNvPr id="8" name="Down Arrow Callout 7"/>
          <p:cNvSpPr/>
          <p:nvPr/>
        </p:nvSpPr>
        <p:spPr>
          <a:xfrm>
            <a:off x="457200" y="1981200"/>
            <a:ext cx="2286000" cy="762000"/>
          </a:xfrm>
          <a:prstGeom prst="downArrowCallou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Franklin Gothic Medium" pitchFamily="34" charset="0"/>
              </a:rPr>
              <a:t>Certificate</a:t>
            </a:r>
            <a:endParaRPr lang="en-US" sz="2800" b="1" dirty="0">
              <a:latin typeface="Franklin Gothic Medium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276600" y="1600200"/>
            <a:ext cx="2286000" cy="1143000"/>
          </a:xfrm>
          <a:prstGeom prst="downArrowCallout">
            <a:avLst/>
          </a:prstGeom>
          <a:solidFill>
            <a:srgbClr val="7F7F7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" pitchFamily="34" charset="0"/>
              </a:rPr>
              <a:t>Associate’s Degree</a:t>
            </a:r>
            <a:endParaRPr lang="en-US" sz="2400" b="1" dirty="0">
              <a:latin typeface="Franklin Gothic Medium" pitchFamily="34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6324600" y="1600200"/>
            <a:ext cx="2286000" cy="1143000"/>
          </a:xfrm>
          <a:prstGeom prst="downArrowCallout">
            <a:avLst/>
          </a:prstGeom>
          <a:solidFill>
            <a:srgbClr val="7F7F7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ranklin Gothic Medium" pitchFamily="34" charset="0"/>
              </a:rPr>
              <a:t>Transferring to a University</a:t>
            </a:r>
            <a:endParaRPr lang="en-US" sz="2400" b="1" dirty="0"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143299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Think about your career goals and research what level of education you will need to reach based off of your chosen profession.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5867400"/>
            <a:ext cx="2057400" cy="7067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Refer to Page 17 </a:t>
            </a:r>
            <a:r>
              <a:rPr lang="en-US" sz="1400" dirty="0" smtClean="0">
                <a:solidFill>
                  <a:srgbClr val="000000"/>
                </a:solidFill>
              </a:rPr>
              <a:t>for a </a:t>
            </a:r>
            <a:r>
              <a:rPr lang="en-US" sz="1400" dirty="0">
                <a:solidFill>
                  <a:srgbClr val="000000"/>
                </a:solidFill>
              </a:rPr>
              <a:t>list of degree and certificate programs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0678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How much does Chaffey College cost?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3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Enrollment Fee 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(Tuition)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$46.00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 unit</a:t>
            </a: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Material Fees 			 Vary by course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Service Fee 		 $17.00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Transportation Fee 		 $7.50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Parking Permit 		 	 $50.00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($25 for Summer)</a:t>
            </a:r>
          </a:p>
          <a:p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Textbooks			 Vary by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</a:t>
            </a: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College Services Fee 	 $8.00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(optional)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981200"/>
            <a:ext cx="4572000" cy="1066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Unit Course 		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$46</a:t>
            </a:r>
          </a:p>
          <a:p>
            <a:pPr lvl="1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Unit Course 	  3 x $46 = $138</a:t>
            </a:r>
          </a:p>
          <a:p>
            <a:pPr lvl="1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Units (Full Time)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12 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$46 = $552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685800" y="697641"/>
            <a:ext cx="9588844" cy="615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8240" y="3048000"/>
            <a:ext cx="4495800" cy="19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Examples of Financial Aid Programs:</a:t>
            </a:r>
          </a:p>
          <a:p>
            <a:pPr lvl="1"/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BOGW (Board of Governors Fee Waiver)</a:t>
            </a:r>
          </a:p>
          <a:p>
            <a:pPr lvl="1"/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Cal </a:t>
            </a:r>
            <a:r>
              <a:rPr 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Grants</a:t>
            </a:r>
            <a:endParaRPr lang="en-US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0000"/>
              </a:solidFill>
            </a:endParaRPr>
          </a:p>
          <a:p>
            <a:pPr lvl="1"/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Federal Pell Grant</a:t>
            </a:r>
          </a:p>
          <a:p>
            <a:pPr lvl="1"/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Federal Work Study </a:t>
            </a:r>
            <a:r>
              <a:rPr lang="en-US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0000"/>
                </a:solidFill>
              </a:rPr>
              <a:t>Program</a:t>
            </a:r>
            <a:endParaRPr lang="en-US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95" y="-152400"/>
            <a:ext cx="84582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How can I afford to attend Chaffey?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latin typeface="Arial"/>
                <a:cs typeface="Arial"/>
              </a:rPr>
              <a:t>A majority of our students receive some type of financial aid.</a:t>
            </a:r>
          </a:p>
          <a:p>
            <a:pPr marL="118872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118872" indent="0">
              <a:buNone/>
            </a:pPr>
            <a:r>
              <a:rPr lang="en-US" b="1" dirty="0" smtClean="0">
                <a:latin typeface="Arial"/>
                <a:cs typeface="Arial"/>
              </a:rPr>
              <a:t>To receive </a:t>
            </a:r>
            <a:r>
              <a:rPr lang="en-US" b="1" i="1" dirty="0" smtClean="0">
                <a:latin typeface="Arial"/>
                <a:cs typeface="Arial"/>
              </a:rPr>
              <a:t>most</a:t>
            </a:r>
            <a:r>
              <a:rPr lang="en-US" b="1" dirty="0" smtClean="0">
                <a:latin typeface="Arial"/>
                <a:cs typeface="Arial"/>
              </a:rPr>
              <a:t> types of aid you must fill out a FAFSA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n-US" sz="2000" b="1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ree </a:t>
            </a:r>
            <a:r>
              <a:rPr lang="en-US" sz="2000" b="1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pplication for </a:t>
            </a:r>
            <a:r>
              <a:rPr lang="en-US" sz="2000" b="1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ederal </a:t>
            </a:r>
            <a:r>
              <a:rPr lang="en-US" sz="2000" b="1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tudent </a:t>
            </a:r>
            <a:r>
              <a:rPr lang="en-US" sz="2000" b="1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id) </a:t>
            </a:r>
            <a:r>
              <a:rPr lang="en-US" b="1" dirty="0" smtClean="0">
                <a:latin typeface="Arial"/>
                <a:cs typeface="Arial"/>
              </a:rPr>
              <a:t>application and GPA verification by March 2nd</a:t>
            </a:r>
            <a:endParaRPr lang="en-US" sz="2800" dirty="0" smtClean="0">
              <a:latin typeface="Arial"/>
              <a:cs typeface="Arial"/>
            </a:endParaRPr>
          </a:p>
          <a:p>
            <a:pPr lvl="1"/>
            <a:r>
              <a:rPr lang="en-US" sz="2400" dirty="0" err="1" smtClean="0">
                <a:latin typeface="Arial"/>
                <a:cs typeface="Arial"/>
              </a:rPr>
              <a:t>www.fafsa.gov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School Code:001163</a:t>
            </a:r>
          </a:p>
          <a:p>
            <a:pPr lvl="1"/>
            <a:endParaRPr lang="en-US" sz="2400" dirty="0" smtClean="0">
              <a:latin typeface="Arial"/>
              <a:cs typeface="Arial"/>
            </a:endParaRPr>
          </a:p>
          <a:p>
            <a:pPr marL="118872" indent="0">
              <a:buNone/>
            </a:pPr>
            <a:r>
              <a:rPr lang="en-US" sz="1600" dirty="0">
                <a:latin typeface="Arial"/>
                <a:cs typeface="Arial"/>
              </a:rPr>
              <a:t>Don</a:t>
            </a:r>
            <a:r>
              <a:rPr lang="fr-FR" sz="1600" dirty="0">
                <a:latin typeface="Arial"/>
                <a:cs typeface="Arial"/>
              </a:rPr>
              <a:t>’</a:t>
            </a:r>
            <a:r>
              <a:rPr lang="en-US" sz="1600" dirty="0">
                <a:latin typeface="Arial"/>
                <a:cs typeface="Arial"/>
              </a:rPr>
              <a:t>t assume you will not qualify for </a:t>
            </a:r>
            <a:endParaRPr lang="en-US" sz="1600" dirty="0" smtClean="0">
              <a:latin typeface="Arial"/>
              <a:cs typeface="Arial"/>
            </a:endParaRPr>
          </a:p>
          <a:p>
            <a:pPr marL="118872" indent="0">
              <a:buNone/>
            </a:pPr>
            <a:r>
              <a:rPr lang="en-US" sz="1600" dirty="0" smtClean="0">
                <a:latin typeface="Arial"/>
                <a:cs typeface="Arial"/>
              </a:rPr>
              <a:t>Financial </a:t>
            </a:r>
            <a:r>
              <a:rPr lang="en-US" sz="1600" dirty="0">
                <a:latin typeface="Arial"/>
                <a:cs typeface="Arial"/>
              </a:rPr>
              <a:t>Aid.  </a:t>
            </a:r>
            <a:r>
              <a:rPr lang="en-US" sz="1600" dirty="0" smtClean="0">
                <a:latin typeface="Arial"/>
                <a:cs typeface="Arial"/>
              </a:rPr>
              <a:t>Leave </a:t>
            </a:r>
            <a:r>
              <a:rPr lang="en-US" sz="1600" dirty="0">
                <a:latin typeface="Arial"/>
                <a:cs typeface="Arial"/>
              </a:rPr>
              <a:t>eligibility up to </a:t>
            </a:r>
            <a:r>
              <a:rPr lang="en-US" sz="1600" dirty="0" smtClean="0">
                <a:latin typeface="Arial"/>
                <a:cs typeface="Arial"/>
              </a:rPr>
              <a:t>the</a:t>
            </a:r>
          </a:p>
          <a:p>
            <a:pPr marL="118872" indent="0">
              <a:buNone/>
            </a:pPr>
            <a:r>
              <a:rPr lang="en-US" sz="1600" dirty="0" smtClean="0">
                <a:latin typeface="Arial"/>
                <a:cs typeface="Arial"/>
              </a:rPr>
              <a:t>Department </a:t>
            </a:r>
            <a:r>
              <a:rPr lang="en-US" sz="1600" dirty="0">
                <a:latin typeface="Arial"/>
                <a:cs typeface="Arial"/>
              </a:rPr>
              <a:t>of Education and Financial </a:t>
            </a:r>
            <a:endParaRPr lang="en-US" sz="1600" dirty="0" smtClean="0">
              <a:latin typeface="Arial"/>
              <a:cs typeface="Arial"/>
            </a:endParaRPr>
          </a:p>
          <a:p>
            <a:pPr marL="118872" indent="0">
              <a:buNone/>
            </a:pPr>
            <a:r>
              <a:rPr lang="en-US" sz="1600" dirty="0" smtClean="0">
                <a:latin typeface="Arial"/>
                <a:cs typeface="Arial"/>
              </a:rPr>
              <a:t>Aid </a:t>
            </a:r>
            <a:r>
              <a:rPr lang="en-US" sz="1600" dirty="0">
                <a:latin typeface="Arial"/>
                <a:cs typeface="Arial"/>
              </a:rPr>
              <a:t>to </a:t>
            </a:r>
            <a:r>
              <a:rPr lang="en-US" sz="1600" dirty="0" smtClean="0">
                <a:latin typeface="Arial"/>
                <a:cs typeface="Arial"/>
              </a:rPr>
              <a:t>determine.</a:t>
            </a:r>
            <a:endParaRPr lang="en-US" sz="1600" dirty="0">
              <a:latin typeface="Arial"/>
              <a:cs typeface="Arial"/>
            </a:endParaRP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4495800"/>
            <a:ext cx="4876800" cy="2514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5105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/>
                <a:cs typeface="Arial"/>
              </a:rPr>
              <a:t>Always consult with the Financial Aid Department regarding any questions you have</a:t>
            </a:r>
            <a:r>
              <a:rPr lang="en-US" dirty="0" smtClean="0">
                <a:latin typeface="Arial"/>
                <a:cs typeface="Arial"/>
              </a:rPr>
              <a:t>!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15341</TotalTime>
  <Words>1912</Words>
  <Application>Microsoft Office PowerPoint</Application>
  <PresentationFormat>On-screen Show (4:3)</PresentationFormat>
  <Paragraphs>294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Welcome to the Chaffey College New Student Orientation</vt:lpstr>
      <vt:lpstr>Outline for New Student Orientation</vt:lpstr>
      <vt:lpstr>Getting Started at Chaffey College</vt:lpstr>
      <vt:lpstr>Student Services Some programs and departments you should be familiar with…</vt:lpstr>
      <vt:lpstr>Activate and familiarize yourself with your  MyChaffeyVIEW  account</vt:lpstr>
      <vt:lpstr>Frequently Asked Questions</vt:lpstr>
      <vt:lpstr>What will YOU  be working towards?</vt:lpstr>
      <vt:lpstr>How much does Chaffey College cost?</vt:lpstr>
      <vt:lpstr>How can I afford to attend Chaffey?</vt:lpstr>
      <vt:lpstr>Academic Expectations</vt:lpstr>
      <vt:lpstr>Student Success Initiative</vt:lpstr>
      <vt:lpstr>Your next step… Assessment Testing</vt:lpstr>
      <vt:lpstr>Exemptions to the Assessment Test Reasons why you  wouldn’t take the test</vt:lpstr>
      <vt:lpstr>PowerPoint Presentation</vt:lpstr>
      <vt:lpstr>English Sequence</vt:lpstr>
      <vt:lpstr>Math Sequence</vt:lpstr>
      <vt:lpstr>Be sure to study and review before you test!</vt:lpstr>
      <vt:lpstr>Time Management Do not take on more than you can handle!</vt:lpstr>
      <vt:lpstr>Mindset</vt:lpstr>
      <vt:lpstr>Fixed Mindset:</vt:lpstr>
      <vt:lpstr>Begin with the end in mind… Remember: This is YOUR future!</vt:lpstr>
      <vt:lpstr>What do I do after I take my assessment?</vt:lpstr>
      <vt:lpstr>PowerPoint Presentation</vt:lpstr>
      <vt:lpstr>What should you do next?</vt:lpstr>
    </vt:vector>
  </TitlesOfParts>
  <Company>Chaffey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Chaffey College’s New Student Orientation</dc:title>
  <dc:creator>desiree.jones</dc:creator>
  <cp:lastModifiedBy>Desiree Jones</cp:lastModifiedBy>
  <cp:revision>105</cp:revision>
  <dcterms:created xsi:type="dcterms:W3CDTF">2013-12-23T20:22:37Z</dcterms:created>
  <dcterms:modified xsi:type="dcterms:W3CDTF">2014-01-13T15:58:43Z</dcterms:modified>
</cp:coreProperties>
</file>