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57" r:id="rId3"/>
    <p:sldId id="258" r:id="rId4"/>
    <p:sldId id="266" r:id="rId5"/>
    <p:sldId id="260" r:id="rId6"/>
    <p:sldId id="259" r:id="rId7"/>
    <p:sldId id="261" r:id="rId8"/>
    <p:sldId id="262" r:id="rId9"/>
    <p:sldId id="263" r:id="rId10"/>
    <p:sldId id="264" r:id="rId11"/>
    <p:sldId id="278" r:id="rId12"/>
    <p:sldId id="267" r:id="rId13"/>
    <p:sldId id="268" r:id="rId14"/>
    <p:sldId id="279" r:id="rId15"/>
    <p:sldId id="269" r:id="rId16"/>
    <p:sldId id="270" r:id="rId17"/>
    <p:sldId id="271" r:id="rId18"/>
    <p:sldId id="265" r:id="rId19"/>
    <p:sldId id="272" r:id="rId20"/>
    <p:sldId id="273" r:id="rId21"/>
    <p:sldId id="276" r:id="rId22"/>
    <p:sldId id="274" r:id="rId23"/>
    <p:sldId id="275"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6" autoAdjust="0"/>
    <p:restoredTop sz="93939" autoAdjust="0"/>
  </p:normalViewPr>
  <p:slideViewPr>
    <p:cSldViewPr>
      <p:cViewPr>
        <p:scale>
          <a:sx n="80" d="100"/>
          <a:sy n="80" d="100"/>
        </p:scale>
        <p:origin x="75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9AC6D0D-D6A0-4EED-823D-AD83B840D0A5}" type="datetimeFigureOut">
              <a:rPr lang="en-US"/>
              <a:pPr>
                <a:defRPr/>
              </a:pPr>
              <a:t>2/10/2014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7385785-FCDB-4052-A5F0-977681143DC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02E511-6315-4AB0-8925-BD9B53AD2837}" type="datetimeFigureOut">
              <a:rPr lang="en-US"/>
              <a:pPr>
                <a:defRPr/>
              </a:pPr>
              <a:t>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5054075-7579-4C38-8A5F-1C58C4D2B2B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85005-1804-4E00-895B-E0616D716B93}" type="slidenum">
              <a:rPr lang="en-US"/>
              <a:pPr fontAlgn="base">
                <a:spcBef>
                  <a:spcPct val="0"/>
                </a:spcBef>
                <a:spcAft>
                  <a:spcPct val="0"/>
                </a:spcAft>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E5FDA6-328C-437C-A25D-8E100622782C}" type="slidenum">
              <a:rPr lang="en-US"/>
              <a:pPr fontAlgn="base">
                <a:spcBef>
                  <a:spcPct val="0"/>
                </a:spcBef>
                <a:spcAft>
                  <a:spcPct val="0"/>
                </a:spcAft>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FE9EDB7-BE4C-42C8-ABAC-BBC559DEE8A6}" type="datetime1">
              <a:rPr lang="en-US"/>
              <a:pPr>
                <a:defRPr/>
              </a:pPr>
              <a:t>2/10/2014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6966FD-3745-497C-815C-07BB8CF822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165694-AFF0-49D3-B779-B12A8707F2FF}" type="datetime1">
              <a:rPr lang="en-US"/>
              <a:pPr>
                <a:defRPr/>
              </a:pPr>
              <a:t>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7147C-BB31-4C2C-89CF-F381EFA73F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00DD61-2BFC-40A2-9F0A-73B69C52C40D}" type="datetime1">
              <a:rPr lang="en-US"/>
              <a:pPr>
                <a:defRPr/>
              </a:pPr>
              <a:t>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C37A86-BC7A-402B-A528-99F9A69AC6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BB8671-A536-4B1E-9474-AC8E8A0931F8}" type="datetime1">
              <a:rPr lang="en-US"/>
              <a:pPr>
                <a:defRPr/>
              </a:pPr>
              <a:t>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53E04-432F-4E24-9CFC-C80FD67065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888AE24-5272-4A1A-B228-68A64E39C4DF}" type="datetime1">
              <a:rPr lang="en-US"/>
              <a:pPr>
                <a:defRPr/>
              </a:pPr>
              <a:t>2/10/2014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A66E9C5-0F80-4E08-8758-FAB0C4D30E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4125E8-91B6-4BFB-9E93-5F9DE2CD7CC3}" type="datetime1">
              <a:rPr lang="en-US"/>
              <a:pPr>
                <a:defRPr/>
              </a:pPr>
              <a:t>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B80945-7E5B-4B70-9CC8-5B3A2D136FE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8A943614-0A22-4E70-BA27-0787A4679596}" type="datetime1">
              <a:rPr lang="en-US"/>
              <a:pPr>
                <a:defRPr/>
              </a:pPr>
              <a:t>2/10/2014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8C43820-135A-460A-8ED2-242C14A95C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B1E8292-4EBB-432A-93D7-5E0EACAB9995}" type="datetime1">
              <a:rPr lang="en-US"/>
              <a:pPr>
                <a:defRPr/>
              </a:pPr>
              <a:t>2/10/2014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6A58B1-A524-48AB-9FF4-879C7E19F6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266F12-53F4-4216-B625-F2A351BB17BB}" type="datetime1">
              <a:rPr lang="en-US"/>
              <a:pPr>
                <a:defRPr/>
              </a:pPr>
              <a:t>2/10/2014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1C1BE2-359B-4412-9156-CFADC2C1A1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025C8FF-5317-4064-A603-F72BDF2B3C73}" type="datetime1">
              <a:rPr lang="en-US"/>
              <a:pPr>
                <a:defRPr/>
              </a:pPr>
              <a:t>2/10/2014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CAB0870-D9B5-4CE7-8425-0FE60A0EF9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729C3B-F5EB-4BEC-AE9E-49A56BCD0CCA}" type="datetime1">
              <a:rPr lang="en-US"/>
              <a:pPr>
                <a:defRPr/>
              </a:pPr>
              <a:t>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6B4A11-1D66-49B4-9E66-9D4AB08E5C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2">
                    <a:lumMod val="90000"/>
                    <a:lumOff val="10000"/>
                  </a:schemeClr>
                </a:solidFill>
                <a:latin typeface="+mn-lt"/>
              </a:defRPr>
            </a:lvl1pPr>
          </a:lstStyle>
          <a:p>
            <a:pPr>
              <a:defRPr/>
            </a:pPr>
            <a:fld id="{1FBF1ECA-601C-4490-9C13-BA93FDE2BE30}" type="datetime1">
              <a:rPr lang="en-US"/>
              <a:pPr>
                <a:defRPr/>
              </a:pPr>
              <a:t>2/10/2014</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lumMod val="85000"/>
                    <a:lumOff val="15000"/>
                  </a:schemeClr>
                </a:solidFill>
                <a:latin typeface="+mj-lt"/>
              </a:defRPr>
            </a:lvl1pPr>
          </a:lstStyle>
          <a:p>
            <a:pPr>
              <a:defRPr/>
            </a:pPr>
            <a:fld id="{7D8F3726-3A27-462D-9B0B-80685651E222}" type="slidenum">
              <a:rPr lang="en-US"/>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1" r:id="rId2"/>
    <p:sldLayoutId id="2147483709" r:id="rId3"/>
    <p:sldLayoutId id="2147483702" r:id="rId4"/>
    <p:sldLayoutId id="2147483710" r:id="rId5"/>
    <p:sldLayoutId id="2147483703" r:id="rId6"/>
    <p:sldLayoutId id="2147483704" r:id="rId7"/>
    <p:sldLayoutId id="2147483711"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p:cNvPicPr>
            <a:picLocks noChangeAspect="1"/>
          </p:cNvPicPr>
          <p:nvPr/>
        </p:nvPicPr>
        <p:blipFill>
          <a:blip r:embed="rId2"/>
          <a:srcRect/>
          <a:stretch>
            <a:fillRect/>
          </a:stretch>
        </p:blipFill>
        <p:spPr bwMode="auto">
          <a:xfrm>
            <a:off x="6324600" y="3429000"/>
            <a:ext cx="2133600" cy="1370013"/>
          </a:xfrm>
          <a:prstGeom prst="rect">
            <a:avLst/>
          </a:prstGeom>
          <a:noFill/>
          <a:ln w="9525">
            <a:noFill/>
            <a:miter lim="800000"/>
            <a:headEnd/>
            <a:tailEnd/>
          </a:ln>
        </p:spPr>
      </p:pic>
      <p:pic>
        <p:nvPicPr>
          <p:cNvPr id="15362" name="Picture 7"/>
          <p:cNvPicPr>
            <a:picLocks noChangeAspect="1"/>
          </p:cNvPicPr>
          <p:nvPr/>
        </p:nvPicPr>
        <p:blipFill>
          <a:blip r:embed="rId3"/>
          <a:srcRect l="28975" t="5676" b="18085"/>
          <a:stretch>
            <a:fillRect/>
          </a:stretch>
        </p:blipFill>
        <p:spPr bwMode="auto">
          <a:xfrm>
            <a:off x="762000" y="0"/>
            <a:ext cx="7543800" cy="3100388"/>
          </a:xfrm>
          <a:prstGeom prst="rect">
            <a:avLst/>
          </a:prstGeom>
          <a:noFill/>
          <a:ln w="57150">
            <a:solidFill>
              <a:srgbClr val="000000"/>
            </a:solidFill>
            <a:miter lim="800000"/>
            <a:headEnd/>
            <a:tailEnd/>
          </a:ln>
        </p:spPr>
      </p:pic>
      <p:sp>
        <p:nvSpPr>
          <p:cNvPr id="2" name="Title 1"/>
          <p:cNvSpPr>
            <a:spLocks noGrp="1"/>
          </p:cNvSpPr>
          <p:nvPr>
            <p:ph type="ctrTitle"/>
          </p:nvPr>
        </p:nvSpPr>
        <p:spPr>
          <a:xfrm>
            <a:off x="762000" y="1905000"/>
            <a:ext cx="6477000" cy="3429000"/>
          </a:xfrm>
        </p:spPr>
        <p:txBody>
          <a:bodyPr rtlCol="0">
            <a:normAutofit/>
          </a:bodyPr>
          <a:lstStyle/>
          <a:p>
            <a:pPr eaLnBrk="1" fontAlgn="auto" hangingPunct="1">
              <a:spcAft>
                <a:spcPts val="0"/>
              </a:spcAft>
              <a:defRPr/>
            </a:pPr>
            <a:r>
              <a:rPr lang="en-US" sz="2800" dirty="0" smtClean="0">
                <a:solidFill>
                  <a:schemeClr val="bg1"/>
                </a:solidFill>
              </a:rPr>
              <a:t>Welcome to the </a:t>
            </a:r>
            <a:r>
              <a:rPr lang="en-US" sz="3200" dirty="0" smtClean="0">
                <a:solidFill>
                  <a:schemeClr val="bg1"/>
                </a:solidFill>
              </a:rPr>
              <a:t>Chaffey College</a:t>
            </a:r>
            <a:r>
              <a:rPr lang="en-US" sz="3200" dirty="0">
                <a:solidFill>
                  <a:schemeClr val="tx1">
                    <a:lumMod val="85000"/>
                    <a:lumOff val="15000"/>
                  </a:schemeClr>
                </a:solidFill>
              </a:rPr>
              <a:t/>
            </a:r>
            <a:br>
              <a:rPr lang="en-US" sz="3200" dirty="0">
                <a:solidFill>
                  <a:schemeClr val="tx1">
                    <a:lumMod val="85000"/>
                    <a:lumOff val="15000"/>
                  </a:schemeClr>
                </a:solidFill>
              </a:rPr>
            </a:br>
            <a:r>
              <a:rPr lang="en-US" sz="7200" dirty="0" smtClean="0">
                <a:solidFill>
                  <a:schemeClr val="accent1">
                    <a:lumMod val="75000"/>
                  </a:schemeClr>
                </a:solidFill>
              </a:rPr>
              <a:t>New Student Orientation</a:t>
            </a:r>
            <a:endParaRPr lang="en-US" dirty="0">
              <a:solidFill>
                <a:schemeClr val="accent1">
                  <a:lumMod val="75000"/>
                </a:schemeClr>
              </a:solidFill>
            </a:endParaRPr>
          </a:p>
        </p:txBody>
      </p:sp>
      <p:sp>
        <p:nvSpPr>
          <p:cNvPr id="15364" name="Subtitle 2"/>
          <p:cNvSpPr>
            <a:spLocks noGrp="1"/>
          </p:cNvSpPr>
          <p:nvPr>
            <p:ph type="subTitle" idx="1"/>
          </p:nvPr>
        </p:nvSpPr>
        <p:spPr>
          <a:xfrm>
            <a:off x="914400" y="5105400"/>
            <a:ext cx="6480175" cy="762000"/>
          </a:xfrm>
        </p:spPr>
        <p:txBody>
          <a:bodyPr/>
          <a:lstStyle/>
          <a:p>
            <a:pPr eaLnBrk="1" hangingPunct="1"/>
            <a:r>
              <a:rPr lang="en-US" sz="2400" smtClean="0">
                <a:latin typeface="Abadi MT Condensed Light"/>
                <a:ea typeface="Abadi MT Condensed Light"/>
                <a:cs typeface="Abadi MT Condensed Light"/>
              </a:rPr>
              <a:t>Presented by the Counseling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381000"/>
            <a:ext cx="6781800" cy="914400"/>
          </a:xfrm>
        </p:spPr>
        <p:txBody>
          <a:bodyPr/>
          <a:lstStyle/>
          <a:p>
            <a:pPr eaLnBrk="1" hangingPunct="1"/>
            <a:r>
              <a:rPr lang="en-US" smtClean="0"/>
              <a:t>Academic Expectations</a:t>
            </a:r>
          </a:p>
        </p:txBody>
      </p:sp>
      <p:sp>
        <p:nvSpPr>
          <p:cNvPr id="3" name="Content Placeholder 2"/>
          <p:cNvSpPr>
            <a:spLocks noGrp="1"/>
          </p:cNvSpPr>
          <p:nvPr>
            <p:ph idx="1"/>
          </p:nvPr>
        </p:nvSpPr>
        <p:spPr>
          <a:xfrm>
            <a:off x="457200" y="152400"/>
            <a:ext cx="8229600" cy="4135438"/>
          </a:xfrm>
        </p:spPr>
        <p:txBody>
          <a:bodyPr/>
          <a:lstStyle/>
          <a:p>
            <a:pPr eaLnBrk="1" hangingPunct="1"/>
            <a:r>
              <a:rPr lang="en-US" smtClean="0">
                <a:latin typeface="Tw Cen MT Condensed" pitchFamily="34" charset="0"/>
              </a:rPr>
              <a:t>Chaffey College Students are required to maintain Satisfactory Academic Progress</a:t>
            </a:r>
          </a:p>
          <a:p>
            <a:pPr lvl="1" eaLnBrk="1" hangingPunct="1"/>
            <a:r>
              <a:rPr lang="en-US" sz="2400" smtClean="0">
                <a:latin typeface="Tw Cen MT Condensed" pitchFamily="34" charset="0"/>
              </a:rPr>
              <a:t>Minimum of a 2.0 GPA </a:t>
            </a:r>
          </a:p>
          <a:p>
            <a:pPr lvl="1" eaLnBrk="1" hangingPunct="1"/>
            <a:r>
              <a:rPr lang="en-US" sz="2400" smtClean="0">
                <a:latin typeface="Tw Cen MT Condensed" pitchFamily="34" charset="0"/>
              </a:rPr>
              <a:t>Students must successfully complete courses that they are registered for </a:t>
            </a:r>
            <a:r>
              <a:rPr lang="en-US" sz="1600" b="1" smtClean="0">
                <a:latin typeface="Tw Cen MT Condensed" pitchFamily="34" charset="0"/>
              </a:rPr>
              <a:t>(Avoid grades of D, F, W, I, or NC)</a:t>
            </a:r>
          </a:p>
        </p:txBody>
      </p:sp>
      <p:sp>
        <p:nvSpPr>
          <p:cNvPr id="5" name="Up Arrow Callout 4"/>
          <p:cNvSpPr/>
          <p:nvPr/>
        </p:nvSpPr>
        <p:spPr>
          <a:xfrm>
            <a:off x="1219200" y="3276600"/>
            <a:ext cx="6400800" cy="1295400"/>
          </a:xfrm>
          <a:prstGeom prst="upArrowCallout">
            <a:avLst>
              <a:gd name="adj1" fmla="val 25000"/>
              <a:gd name="adj2" fmla="val 36036"/>
              <a:gd name="adj3" fmla="val 1837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Arial Black" panose="020B0A04020102020204" pitchFamily="34" charset="0"/>
                <a:cs typeface="Aharoni" panose="02010803020104030203" pitchFamily="2" charset="-79"/>
              </a:rPr>
              <a:t>Your financial aid and future registration can be effected by failure to meet these requirements!</a:t>
            </a:r>
          </a:p>
        </p:txBody>
      </p:sp>
      <p:sp>
        <p:nvSpPr>
          <p:cNvPr id="7" name="Content Placeholder 2"/>
          <p:cNvSpPr txBox="1">
            <a:spLocks/>
          </p:cNvSpPr>
          <p:nvPr/>
        </p:nvSpPr>
        <p:spPr bwMode="auto">
          <a:xfrm>
            <a:off x="522288" y="5029200"/>
            <a:ext cx="8229600" cy="1143000"/>
          </a:xfrm>
          <a:prstGeom prst="rect">
            <a:avLst/>
          </a:prstGeom>
          <a:noFill/>
          <a:ln w="9525">
            <a:noFill/>
            <a:miter lim="800000"/>
            <a:headEnd/>
            <a:tailEnd/>
          </a:ln>
        </p:spPr>
        <p:txBody>
          <a:bodyPr lIns="54864" tIns="91440"/>
          <a:lstStyle/>
          <a:p>
            <a:pPr marL="117475" algn="ctr">
              <a:buClr>
                <a:schemeClr val="accent1"/>
              </a:buClr>
              <a:buSzPct val="80000"/>
              <a:buFont typeface="Wingdings 2" pitchFamily="18" charset="2"/>
              <a:buNone/>
            </a:pPr>
            <a:r>
              <a:rPr lang="en-US" sz="3200">
                <a:latin typeface="Tw Cen MT Condensed" pitchFamily="34" charset="0"/>
              </a:rPr>
              <a:t>Students are expected to attend </a:t>
            </a:r>
            <a:r>
              <a:rPr lang="en-US" sz="3200" i="1" u="sng">
                <a:latin typeface="Tw Cen MT Condensed" pitchFamily="34" charset="0"/>
              </a:rPr>
              <a:t>all</a:t>
            </a:r>
            <a:r>
              <a:rPr lang="en-US" sz="3200">
                <a:latin typeface="Tw Cen MT Condensed" pitchFamily="34" charset="0"/>
              </a:rPr>
              <a:t> classes for the entire length that the course is scheduled</a:t>
            </a:r>
          </a:p>
        </p:txBody>
      </p:sp>
      <p:pic>
        <p:nvPicPr>
          <p:cNvPr id="25605" name="Picture 2" descr="http://3.bp.blogspot.com/_zyJ-1owDUt0/TBKJMZh190I/AAAAAAAABPw/LNFtMjhhUig/s1600/Report+Card.jpg"/>
          <p:cNvPicPr>
            <a:picLocks noChangeAspect="1" noChangeArrowheads="1"/>
          </p:cNvPicPr>
          <p:nvPr/>
        </p:nvPicPr>
        <p:blipFill>
          <a:blip r:embed="rId2"/>
          <a:srcRect/>
          <a:stretch>
            <a:fillRect/>
          </a:stretch>
        </p:blipFill>
        <p:spPr bwMode="auto">
          <a:xfrm>
            <a:off x="7315200" y="304800"/>
            <a:ext cx="1573213" cy="1447800"/>
          </a:xfrm>
          <a:prstGeom prst="rect">
            <a:avLst/>
          </a:prstGeom>
          <a:noFill/>
          <a:ln w="9525">
            <a:noFill/>
            <a:miter lim="800000"/>
            <a:headEnd/>
            <a:tailEnd/>
          </a:ln>
        </p:spPr>
      </p:pic>
      <p:pic>
        <p:nvPicPr>
          <p:cNvPr id="25606" name="Picture 10" descr="http://jcsd.k12.ms.us/ecle/Clipart/grade_circled_a_plus_lg_clr.gif"/>
          <p:cNvPicPr>
            <a:picLocks noChangeAspect="1" noChangeArrowheads="1" noCrop="1"/>
          </p:cNvPicPr>
          <p:nvPr/>
        </p:nvPicPr>
        <p:blipFill>
          <a:blip r:embed="rId3"/>
          <a:srcRect/>
          <a:stretch>
            <a:fillRect/>
          </a:stretch>
        </p:blipFill>
        <p:spPr bwMode="auto">
          <a:xfrm rot="-1274117">
            <a:off x="26988" y="4222750"/>
            <a:ext cx="1082675" cy="87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howmesomemoney.com/wp-content/uploads/2012/06/lightbulb.gif"/>
          <p:cNvPicPr>
            <a:picLocks noChangeAspect="1" noChangeArrowheads="1"/>
          </p:cNvPicPr>
          <p:nvPr/>
        </p:nvPicPr>
        <p:blipFill>
          <a:blip r:embed="rId2"/>
          <a:srcRect/>
          <a:stretch>
            <a:fillRect/>
          </a:stretch>
        </p:blipFill>
        <p:spPr bwMode="auto">
          <a:xfrm>
            <a:off x="7648575" y="1143000"/>
            <a:ext cx="1447800" cy="1531938"/>
          </a:xfrm>
          <a:prstGeom prst="rect">
            <a:avLst/>
          </a:prstGeom>
          <a:noFill/>
          <a:ln w="9525">
            <a:noFill/>
            <a:miter lim="800000"/>
            <a:headEnd/>
            <a:tailEnd/>
          </a:ln>
        </p:spPr>
      </p:pic>
      <p:sp>
        <p:nvSpPr>
          <p:cNvPr id="26626" name="Title 1"/>
          <p:cNvSpPr>
            <a:spLocks noGrp="1"/>
          </p:cNvSpPr>
          <p:nvPr>
            <p:ph type="title"/>
          </p:nvPr>
        </p:nvSpPr>
        <p:spPr>
          <a:xfrm>
            <a:off x="685800" y="-228600"/>
            <a:ext cx="7620000" cy="1600200"/>
          </a:xfrm>
        </p:spPr>
        <p:txBody>
          <a:bodyPr/>
          <a:lstStyle/>
          <a:p>
            <a:pPr eaLnBrk="1" hangingPunct="1"/>
            <a:r>
              <a:rPr lang="en-US" smtClean="0"/>
              <a:t>Student Success Initiative</a:t>
            </a:r>
          </a:p>
        </p:txBody>
      </p:sp>
      <p:sp>
        <p:nvSpPr>
          <p:cNvPr id="3" name="Content Placeholder 2"/>
          <p:cNvSpPr>
            <a:spLocks noGrp="1"/>
          </p:cNvSpPr>
          <p:nvPr>
            <p:ph idx="1"/>
          </p:nvPr>
        </p:nvSpPr>
        <p:spPr>
          <a:xfrm>
            <a:off x="271463" y="1371600"/>
            <a:ext cx="8839200" cy="4953000"/>
          </a:xfrm>
        </p:spPr>
        <p:txBody>
          <a:bodyPr/>
          <a:lstStyle/>
          <a:p>
            <a:pPr marL="0" indent="0" eaLnBrk="1" hangingPunct="1">
              <a:lnSpc>
                <a:spcPct val="90000"/>
              </a:lnSpc>
              <a:buFont typeface="Arial" charset="0"/>
              <a:buNone/>
            </a:pPr>
            <a:r>
              <a:rPr lang="en-US" sz="2200" smtClean="0">
                <a:latin typeface="Arial Narrow" pitchFamily="34" charset="0"/>
              </a:rPr>
              <a:t>This is an initiative to help California Community College students </a:t>
            </a:r>
          </a:p>
          <a:p>
            <a:pPr marL="0" indent="0" eaLnBrk="1" hangingPunct="1">
              <a:lnSpc>
                <a:spcPct val="90000"/>
              </a:lnSpc>
              <a:buFont typeface="Arial" charset="0"/>
              <a:buNone/>
            </a:pPr>
            <a:r>
              <a:rPr lang="en-US" sz="2200" smtClean="0">
                <a:latin typeface="Arial Narrow" pitchFamily="34" charset="0"/>
              </a:rPr>
              <a:t>successfully complete their educational goals in a timely manner</a:t>
            </a:r>
          </a:p>
          <a:p>
            <a:pPr marL="0" indent="0" eaLnBrk="1" hangingPunct="1">
              <a:lnSpc>
                <a:spcPct val="90000"/>
              </a:lnSpc>
            </a:pPr>
            <a:endParaRPr lang="en-US" sz="2200" smtClean="0">
              <a:latin typeface="Arial Narrow" pitchFamily="34" charset="0"/>
            </a:endParaRPr>
          </a:p>
          <a:p>
            <a:pPr marL="0" indent="0" eaLnBrk="1" hangingPunct="1">
              <a:lnSpc>
                <a:spcPct val="90000"/>
              </a:lnSpc>
              <a:buFont typeface="Arial" charset="0"/>
              <a:buNone/>
            </a:pPr>
            <a:r>
              <a:rPr lang="en-US" sz="3200" b="1" smtClean="0">
                <a:latin typeface="Arial Narrow" pitchFamily="34" charset="0"/>
              </a:rPr>
              <a:t>Requirements of the Student Success Initiative:</a:t>
            </a:r>
          </a:p>
          <a:p>
            <a:pPr marL="0" indent="0" eaLnBrk="1" hangingPunct="1">
              <a:lnSpc>
                <a:spcPct val="90000"/>
              </a:lnSpc>
            </a:pPr>
            <a:endParaRPr lang="en-US" sz="2200" smtClean="0">
              <a:latin typeface="Arial Narrow" pitchFamily="34" charset="0"/>
            </a:endParaRPr>
          </a:p>
          <a:p>
            <a:pPr marL="0" indent="0" eaLnBrk="1" hangingPunct="1">
              <a:lnSpc>
                <a:spcPct val="90000"/>
              </a:lnSpc>
              <a:buFont typeface="Wingdings" pitchFamily="2" charset="2"/>
              <a:buChar char="q"/>
            </a:pPr>
            <a:r>
              <a:rPr lang="en-US" sz="2200" smtClean="0">
                <a:latin typeface="Arial Narrow" pitchFamily="34" charset="0"/>
              </a:rPr>
              <a:t>Students must have attended a </a:t>
            </a:r>
            <a:r>
              <a:rPr lang="en-US" sz="2200" b="1" smtClean="0">
                <a:latin typeface="Arial Narrow" pitchFamily="34" charset="0"/>
              </a:rPr>
              <a:t>New Student Orientation</a:t>
            </a:r>
            <a:endParaRPr lang="en-US" sz="2200" smtClean="0">
              <a:latin typeface="Arial Narrow" pitchFamily="34" charset="0"/>
            </a:endParaRPr>
          </a:p>
          <a:p>
            <a:pPr marL="0" indent="0" eaLnBrk="1" hangingPunct="1">
              <a:lnSpc>
                <a:spcPct val="90000"/>
              </a:lnSpc>
              <a:buFont typeface="Wingdings" pitchFamily="2" charset="2"/>
              <a:buChar char="q"/>
            </a:pPr>
            <a:r>
              <a:rPr lang="en-US" sz="2200" smtClean="0">
                <a:latin typeface="Arial Narrow" pitchFamily="34" charset="0"/>
              </a:rPr>
              <a:t>Students must have </a:t>
            </a:r>
            <a:r>
              <a:rPr lang="en-US" sz="2200" b="1" smtClean="0">
                <a:latin typeface="Arial Narrow" pitchFamily="34" charset="0"/>
              </a:rPr>
              <a:t>Assessment Test </a:t>
            </a:r>
            <a:r>
              <a:rPr lang="en-US" sz="2200" smtClean="0">
                <a:latin typeface="Arial Narrow" pitchFamily="34" charset="0"/>
              </a:rPr>
              <a:t>scores on file</a:t>
            </a:r>
          </a:p>
          <a:p>
            <a:pPr marL="0" indent="0" eaLnBrk="1" hangingPunct="1">
              <a:lnSpc>
                <a:spcPct val="90000"/>
              </a:lnSpc>
              <a:buFont typeface="Wingdings" pitchFamily="2" charset="2"/>
              <a:buChar char="q"/>
            </a:pPr>
            <a:r>
              <a:rPr lang="en-US" sz="2200" smtClean="0">
                <a:latin typeface="Arial Narrow" pitchFamily="34" charset="0"/>
              </a:rPr>
              <a:t>Students must have a </a:t>
            </a:r>
            <a:r>
              <a:rPr lang="en-US" sz="2200" b="1" smtClean="0">
                <a:latin typeface="Arial Narrow" pitchFamily="34" charset="0"/>
              </a:rPr>
              <a:t>Counselor Approved Student Educational Plan</a:t>
            </a:r>
          </a:p>
          <a:p>
            <a:pPr marL="0" indent="0" eaLnBrk="1" hangingPunct="1">
              <a:lnSpc>
                <a:spcPct val="90000"/>
              </a:lnSpc>
              <a:buFont typeface="Wingdings" pitchFamily="2" charset="2"/>
              <a:buChar char="q"/>
            </a:pPr>
            <a:r>
              <a:rPr lang="en-US" sz="2200" smtClean="0">
                <a:latin typeface="Arial Narrow" pitchFamily="34" charset="0"/>
              </a:rPr>
              <a:t>Students must be in </a:t>
            </a:r>
            <a:r>
              <a:rPr lang="en-US" sz="2200" b="1" smtClean="0">
                <a:latin typeface="Arial Narrow" pitchFamily="34" charset="0"/>
              </a:rPr>
              <a:t>Good Academic Standing</a:t>
            </a:r>
          </a:p>
          <a:p>
            <a:pPr marL="0" indent="0" eaLnBrk="1" hangingPunct="1">
              <a:lnSpc>
                <a:spcPct val="90000"/>
              </a:lnSpc>
              <a:buFont typeface="Arial" charset="0"/>
              <a:buNone/>
            </a:pPr>
            <a:endParaRPr lang="en-US" sz="2200" smtClean="0">
              <a:latin typeface="Arial Narrow" pitchFamily="34" charset="0"/>
            </a:endParaRPr>
          </a:p>
          <a:p>
            <a:pPr marL="0" indent="0" algn="ctr" eaLnBrk="1" hangingPunct="1">
              <a:lnSpc>
                <a:spcPct val="90000"/>
              </a:lnSpc>
              <a:buFont typeface="Arial" charset="0"/>
              <a:buNone/>
            </a:pPr>
            <a:r>
              <a:rPr lang="en-US" sz="2200" smtClean="0">
                <a:latin typeface="Arial Narrow" pitchFamily="34" charset="0"/>
              </a:rPr>
              <a:t>Students who do not meet these requirements as of Fall 2014 will lose their priority registration</a:t>
            </a:r>
            <a:r>
              <a:rPr lang="en-US" sz="2200" smtClean="0"/>
              <a:t/>
            </a:r>
            <a:br>
              <a:rPr lang="en-US" sz="2200" smtClean="0"/>
            </a:b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9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28600" y="228600"/>
            <a:ext cx="8686800" cy="1252538"/>
          </a:xfrm>
        </p:spPr>
        <p:txBody>
          <a:bodyPr/>
          <a:lstStyle/>
          <a:p>
            <a:pPr eaLnBrk="1" hangingPunct="1"/>
            <a:r>
              <a:rPr lang="en-US" sz="2000" i="1" smtClean="0">
                <a:latin typeface="Arial Narrow" pitchFamily="34" charset="0"/>
              </a:rPr>
              <a:t>Your next step…</a:t>
            </a:r>
            <a:r>
              <a:rPr lang="en-US" sz="4800" smtClean="0"/>
              <a:t/>
            </a:r>
            <a:br>
              <a:rPr lang="en-US" sz="4800" smtClean="0"/>
            </a:br>
            <a:r>
              <a:rPr lang="en-US" sz="4800" smtClean="0"/>
              <a:t>Assessment Testing</a:t>
            </a:r>
          </a:p>
        </p:txBody>
      </p:sp>
      <p:pic>
        <p:nvPicPr>
          <p:cNvPr id="27650" name="Picture 2" descr="http://www.clker.com/cliparts/6/2/3/f/119498567625300278computer-aj_aj_ashton_01.svg.hi.png"/>
          <p:cNvPicPr>
            <a:picLocks noChangeAspect="1" noChangeArrowheads="1"/>
          </p:cNvPicPr>
          <p:nvPr/>
        </p:nvPicPr>
        <p:blipFill>
          <a:blip r:embed="rId2"/>
          <a:srcRect/>
          <a:stretch>
            <a:fillRect/>
          </a:stretch>
        </p:blipFill>
        <p:spPr bwMode="auto">
          <a:xfrm>
            <a:off x="0" y="4114800"/>
            <a:ext cx="3276600" cy="2403475"/>
          </a:xfrm>
          <a:prstGeom prst="rect">
            <a:avLst/>
          </a:prstGeom>
          <a:noFill/>
          <a:ln w="9525">
            <a:noFill/>
            <a:miter lim="800000"/>
            <a:headEnd/>
            <a:tailEnd/>
          </a:ln>
        </p:spPr>
      </p:pic>
      <p:sp>
        <p:nvSpPr>
          <p:cNvPr id="3" name="Content Placeholder 2"/>
          <p:cNvSpPr>
            <a:spLocks noGrp="1"/>
          </p:cNvSpPr>
          <p:nvPr>
            <p:ph idx="1"/>
          </p:nvPr>
        </p:nvSpPr>
        <p:spPr>
          <a:xfrm>
            <a:off x="304800" y="685800"/>
            <a:ext cx="8610600" cy="4800600"/>
          </a:xfrm>
        </p:spPr>
        <p:txBody>
          <a:bodyPr rtlCol="0">
            <a:normAutofit/>
          </a:bodyPr>
          <a:lstStyle/>
          <a:p>
            <a:pPr marL="274320" indent="-274320" eaLnBrk="1" fontAlgn="auto" hangingPunct="1">
              <a:spcAft>
                <a:spcPts val="1200"/>
              </a:spcAft>
              <a:buFont typeface="Arial" pitchFamily="34" charset="0"/>
              <a:buChar char="•"/>
              <a:defRPr/>
            </a:pPr>
            <a:r>
              <a:rPr lang="en-US" sz="2800" dirty="0" smtClean="0">
                <a:latin typeface="Arial Narrow" panose="020B0606020202030204" pitchFamily="34" charset="0"/>
              </a:rPr>
              <a:t>The Assessment Test is a placement tool to determine your skill level in </a:t>
            </a:r>
            <a:r>
              <a:rPr lang="en-US" sz="2800" b="1" dirty="0" smtClean="0">
                <a:latin typeface="Arial Narrow" panose="020B0606020202030204" pitchFamily="34" charset="0"/>
              </a:rPr>
              <a:t>Math</a:t>
            </a:r>
            <a:r>
              <a:rPr lang="en-US" sz="2800" dirty="0" smtClean="0">
                <a:latin typeface="Arial Narrow" panose="020B0606020202030204" pitchFamily="34" charset="0"/>
              </a:rPr>
              <a:t> and </a:t>
            </a:r>
            <a:r>
              <a:rPr lang="en-US" sz="2800" b="1" dirty="0" smtClean="0">
                <a:latin typeface="Arial Narrow" panose="020B0606020202030204" pitchFamily="34" charset="0"/>
              </a:rPr>
              <a:t>English</a:t>
            </a:r>
          </a:p>
          <a:p>
            <a:pPr marL="274320" indent="-274320" eaLnBrk="1" fontAlgn="auto" hangingPunct="1">
              <a:spcAft>
                <a:spcPts val="1200"/>
              </a:spcAft>
              <a:buFont typeface="Arial" pitchFamily="34" charset="0"/>
              <a:buChar char="•"/>
              <a:defRPr/>
            </a:pPr>
            <a:r>
              <a:rPr lang="en-US" sz="2800" dirty="0">
                <a:latin typeface="Arial Narrow" panose="020B0606020202030204" pitchFamily="34" charset="0"/>
              </a:rPr>
              <a:t>Courses are sequenced, which means you need to take </a:t>
            </a:r>
            <a:r>
              <a:rPr lang="en-US" sz="2000" i="1" dirty="0">
                <a:latin typeface="Arial Narrow" panose="020B0606020202030204" pitchFamily="34" charset="0"/>
              </a:rPr>
              <a:t>(and pass!) </a:t>
            </a:r>
            <a:r>
              <a:rPr lang="en-US" sz="2800" dirty="0">
                <a:latin typeface="Arial Narrow" panose="020B0606020202030204" pitchFamily="34" charset="0"/>
              </a:rPr>
              <a:t>one before you move on to the </a:t>
            </a:r>
            <a:r>
              <a:rPr lang="en-US" sz="2800" dirty="0" smtClean="0">
                <a:latin typeface="Arial Narrow" panose="020B0606020202030204" pitchFamily="34" charset="0"/>
              </a:rPr>
              <a:t>next</a:t>
            </a:r>
            <a:endParaRPr lang="en-US" sz="2800" b="1" dirty="0">
              <a:latin typeface="Arial Narrow" panose="020B0606020202030204" pitchFamily="34" charset="0"/>
            </a:endParaRPr>
          </a:p>
          <a:p>
            <a:pPr marL="274320" indent="-274320" eaLnBrk="1" fontAlgn="auto" hangingPunct="1">
              <a:spcAft>
                <a:spcPts val="1200"/>
              </a:spcAft>
              <a:buFont typeface="Arial" pitchFamily="34" charset="0"/>
              <a:buChar char="•"/>
              <a:defRPr/>
            </a:pPr>
            <a:r>
              <a:rPr lang="en-US" sz="2800" dirty="0" smtClean="0">
                <a:latin typeface="Arial Narrow" panose="020B0606020202030204" pitchFamily="34" charset="0"/>
              </a:rPr>
              <a:t>Where you place is where you start!</a:t>
            </a:r>
            <a:endParaRPr lang="en-US" sz="2800" dirty="0">
              <a:latin typeface="Arial Narrow" panose="020B0606020202030204" pitchFamily="34" charset="0"/>
            </a:endParaRPr>
          </a:p>
          <a:p>
            <a:pPr marL="274320" indent="-274320" eaLnBrk="1" fontAlgn="auto" hangingPunct="1">
              <a:spcAft>
                <a:spcPts val="0"/>
              </a:spcAft>
              <a:buFont typeface="Arial" pitchFamily="34" charset="0"/>
              <a:buChar char="•"/>
              <a:defRPr/>
            </a:pPr>
            <a:endParaRPr lang="en-US" dirty="0">
              <a:latin typeface="+mj-lt"/>
            </a:endParaRPr>
          </a:p>
        </p:txBody>
      </p:sp>
      <p:sp>
        <p:nvSpPr>
          <p:cNvPr id="5" name="TextBox 4"/>
          <p:cNvSpPr txBox="1">
            <a:spLocks noChangeArrowheads="1"/>
          </p:cNvSpPr>
          <p:nvPr/>
        </p:nvSpPr>
        <p:spPr bwMode="auto">
          <a:xfrm>
            <a:off x="3067050" y="4135438"/>
            <a:ext cx="5638800" cy="1993900"/>
          </a:xfrm>
          <a:prstGeom prst="rect">
            <a:avLst/>
          </a:prstGeom>
          <a:noFill/>
          <a:ln w="9525">
            <a:noFill/>
            <a:miter lim="800000"/>
            <a:headEnd/>
            <a:tailEnd/>
          </a:ln>
        </p:spPr>
        <p:txBody>
          <a:bodyPr>
            <a:spAutoFit/>
          </a:bodyPr>
          <a:lstStyle/>
          <a:p>
            <a:pPr marL="273050" indent="-273050">
              <a:spcBef>
                <a:spcPct val="20000"/>
              </a:spcBef>
              <a:spcAft>
                <a:spcPts val="1200"/>
              </a:spcAft>
              <a:buClr>
                <a:srgbClr val="AD0101"/>
              </a:buClr>
              <a:buFont typeface="Arial" charset="0"/>
              <a:buChar char="•"/>
            </a:pPr>
            <a:r>
              <a:rPr lang="en-US" sz="2600">
                <a:solidFill>
                  <a:srgbClr val="303030"/>
                </a:solidFill>
                <a:latin typeface="Arial Narrow" pitchFamily="34" charset="0"/>
              </a:rPr>
              <a:t>You have a total of </a:t>
            </a:r>
            <a:r>
              <a:rPr lang="en-US" sz="2600" b="1" u="sng">
                <a:solidFill>
                  <a:srgbClr val="303030"/>
                </a:solidFill>
                <a:latin typeface="Arial Narrow" pitchFamily="34" charset="0"/>
              </a:rPr>
              <a:t>2</a:t>
            </a:r>
            <a:r>
              <a:rPr lang="en-US" sz="2600">
                <a:solidFill>
                  <a:srgbClr val="303030"/>
                </a:solidFill>
                <a:latin typeface="Arial Narrow" pitchFamily="34" charset="0"/>
              </a:rPr>
              <a:t> attempts to take the Assessment Test</a:t>
            </a:r>
          </a:p>
          <a:p>
            <a:pPr marL="273050" indent="-273050">
              <a:spcBef>
                <a:spcPct val="20000"/>
              </a:spcBef>
              <a:spcAft>
                <a:spcPts val="1200"/>
              </a:spcAft>
              <a:buClr>
                <a:srgbClr val="AD0101"/>
              </a:buClr>
              <a:buFont typeface="Arial" charset="0"/>
              <a:buChar char="•"/>
            </a:pPr>
            <a:r>
              <a:rPr lang="en-US" sz="2800">
                <a:solidFill>
                  <a:srgbClr val="303030"/>
                </a:solidFill>
                <a:latin typeface="Arial Narrow" pitchFamily="34" charset="0"/>
              </a:rPr>
              <a:t>You must wait a minimum of </a:t>
            </a:r>
            <a:r>
              <a:rPr lang="en-US" sz="2800" b="1" u="sng">
                <a:solidFill>
                  <a:srgbClr val="303030"/>
                </a:solidFill>
                <a:latin typeface="Arial Narrow" pitchFamily="34" charset="0"/>
              </a:rPr>
              <a:t>3</a:t>
            </a:r>
            <a:r>
              <a:rPr lang="en-US" sz="2800">
                <a:solidFill>
                  <a:srgbClr val="303030"/>
                </a:solidFill>
                <a:latin typeface="Arial Narrow" pitchFamily="34" charset="0"/>
              </a:rPr>
              <a:t> months to retest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990600"/>
          </a:xfrm>
        </p:spPr>
        <p:txBody>
          <a:bodyPr rtlCol="0">
            <a:normAutofit fontScale="90000"/>
          </a:bodyPr>
          <a:lstStyle/>
          <a:p>
            <a:pPr eaLnBrk="1" fontAlgn="auto" hangingPunct="1">
              <a:spcAft>
                <a:spcPts val="0"/>
              </a:spcAft>
              <a:defRPr/>
            </a:pPr>
            <a:r>
              <a:rPr lang="en-US" sz="4800" dirty="0" smtClean="0">
                <a:solidFill>
                  <a:schemeClr val="tx1">
                    <a:lumMod val="85000"/>
                    <a:lumOff val="15000"/>
                  </a:schemeClr>
                </a:solidFill>
              </a:rPr>
              <a:t>Exemptions to the Assessment Test</a:t>
            </a:r>
            <a:br>
              <a:rPr lang="en-US" sz="4800" dirty="0" smtClean="0">
                <a:solidFill>
                  <a:schemeClr val="tx1">
                    <a:lumMod val="85000"/>
                    <a:lumOff val="15000"/>
                  </a:schemeClr>
                </a:solidFill>
              </a:rPr>
            </a:br>
            <a:r>
              <a:rPr lang="en-US" sz="1800" i="1" dirty="0" smtClean="0">
                <a:solidFill>
                  <a:schemeClr val="tx1">
                    <a:lumMod val="85000"/>
                    <a:lumOff val="15000"/>
                  </a:schemeClr>
                </a:solidFill>
              </a:rPr>
              <a:t>Reasons why you  wouldn’t take the test</a:t>
            </a:r>
            <a:endParaRPr lang="en-US" sz="1800" i="1" dirty="0">
              <a:solidFill>
                <a:schemeClr val="tx1">
                  <a:lumMod val="85000"/>
                  <a:lumOff val="15000"/>
                </a:schemeClr>
              </a:solidFill>
            </a:endParaRPr>
          </a:p>
        </p:txBody>
      </p:sp>
      <p:sp>
        <p:nvSpPr>
          <p:cNvPr id="3" name="Content Placeholder 2"/>
          <p:cNvSpPr>
            <a:spLocks noGrp="1"/>
          </p:cNvSpPr>
          <p:nvPr>
            <p:ph idx="1"/>
          </p:nvPr>
        </p:nvSpPr>
        <p:spPr>
          <a:xfrm>
            <a:off x="0" y="3200400"/>
            <a:ext cx="2895600" cy="2933700"/>
          </a:xfrm>
        </p:spPr>
        <p:txBody>
          <a:bodyPr/>
          <a:lstStyle/>
          <a:p>
            <a:pPr marL="0" indent="0" eaLnBrk="1" hangingPunct="1">
              <a:buFont typeface="Arial" charset="0"/>
              <a:buNone/>
            </a:pPr>
            <a:r>
              <a:rPr lang="en-US" sz="1600" smtClean="0">
                <a:latin typeface="Arial Narrow" pitchFamily="34" charset="0"/>
              </a:rPr>
              <a:t>Submit your OFFICIAL transcripts to </a:t>
            </a:r>
            <a:r>
              <a:rPr lang="en-US" sz="1600" b="1" smtClean="0">
                <a:latin typeface="Arial Narrow" pitchFamily="34" charset="0"/>
              </a:rPr>
              <a:t>Admissions &amp; Records</a:t>
            </a:r>
            <a:r>
              <a:rPr lang="en-US" sz="1600" smtClean="0">
                <a:latin typeface="Arial Narrow" pitchFamily="34" charset="0"/>
              </a:rPr>
              <a:t>.</a:t>
            </a:r>
          </a:p>
          <a:p>
            <a:pPr marL="0" indent="0" eaLnBrk="1" hangingPunct="1">
              <a:buFont typeface="Arial" charset="0"/>
              <a:buNone/>
            </a:pPr>
            <a:r>
              <a:rPr lang="en-US" sz="1600" smtClean="0">
                <a:latin typeface="Arial Narrow" pitchFamily="34" charset="0"/>
              </a:rPr>
              <a:t>Once your transcripts are submitted, you will need to make an appointment for an External Transcript Evaluation or fill out a </a:t>
            </a:r>
            <a:r>
              <a:rPr lang="en-US" sz="1600" b="1" smtClean="0">
                <a:latin typeface="Arial Narrow" pitchFamily="34" charset="0"/>
              </a:rPr>
              <a:t>Prerequisite Validation Form</a:t>
            </a:r>
          </a:p>
        </p:txBody>
      </p:sp>
      <p:sp>
        <p:nvSpPr>
          <p:cNvPr id="4" name="Rounded Rectangular Callout 3"/>
          <p:cNvSpPr/>
          <p:nvPr/>
        </p:nvSpPr>
        <p:spPr>
          <a:xfrm>
            <a:off x="142875" y="2222500"/>
            <a:ext cx="2590800" cy="1066800"/>
          </a:xfrm>
          <a:prstGeom prst="wedgeRoundRectCallout">
            <a:avLst>
              <a:gd name="adj1" fmla="val -14669"/>
              <a:gd name="adj2" fmla="val 79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latin typeface="Arial Narrow" panose="020B0606020202030204" pitchFamily="34" charset="0"/>
              </a:rPr>
              <a:t>“I successfully completed Math and/or English with a “C” or better at another college.”</a:t>
            </a:r>
          </a:p>
        </p:txBody>
      </p:sp>
      <p:sp>
        <p:nvSpPr>
          <p:cNvPr id="5" name="Rounded Rectangular Callout 4"/>
          <p:cNvSpPr/>
          <p:nvPr/>
        </p:nvSpPr>
        <p:spPr>
          <a:xfrm>
            <a:off x="2971800" y="1676400"/>
            <a:ext cx="2743200" cy="914400"/>
          </a:xfrm>
          <a:prstGeom prst="wedgeRoundRectCallout">
            <a:avLst>
              <a:gd name="adj1" fmla="val -5120"/>
              <a:gd name="adj2" fmla="val 82790"/>
              <a:gd name="adj3" fmla="val 16667"/>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b="1" dirty="0">
                <a:latin typeface="Arial Narrow" panose="020B0606020202030204" pitchFamily="34" charset="0"/>
              </a:rPr>
              <a:t>“I took and passed an AP English and/or Math test with a score of 3 or higher.”</a:t>
            </a:r>
          </a:p>
        </p:txBody>
      </p:sp>
      <p:sp>
        <p:nvSpPr>
          <p:cNvPr id="6" name="Content Placeholder 2"/>
          <p:cNvSpPr txBox="1">
            <a:spLocks/>
          </p:cNvSpPr>
          <p:nvPr/>
        </p:nvSpPr>
        <p:spPr bwMode="auto">
          <a:xfrm>
            <a:off x="2971800" y="2755900"/>
            <a:ext cx="2895600" cy="1600200"/>
          </a:xfrm>
          <a:prstGeom prst="rect">
            <a:avLst/>
          </a:prstGeom>
          <a:noFill/>
          <a:ln w="9525">
            <a:noFill/>
            <a:miter lim="800000"/>
            <a:headEnd/>
            <a:tailEnd/>
          </a:ln>
        </p:spPr>
        <p:txBody>
          <a:bodyPr anchor="ctr"/>
          <a:lstStyle/>
          <a:p>
            <a:pPr>
              <a:spcBef>
                <a:spcPct val="20000"/>
              </a:spcBef>
              <a:buClr>
                <a:schemeClr val="accent1"/>
              </a:buClr>
              <a:buFont typeface="Arial" charset="0"/>
              <a:buNone/>
            </a:pPr>
            <a:r>
              <a:rPr lang="en-US" sz="1600">
                <a:solidFill>
                  <a:schemeClr val="tx2"/>
                </a:solidFill>
                <a:latin typeface="Arial Narrow" pitchFamily="34" charset="0"/>
              </a:rPr>
              <a:t>Submit official College Board results to </a:t>
            </a:r>
            <a:r>
              <a:rPr lang="en-US" sz="1600" b="1">
                <a:solidFill>
                  <a:schemeClr val="tx2"/>
                </a:solidFill>
                <a:latin typeface="Arial Narrow" pitchFamily="34" charset="0"/>
              </a:rPr>
              <a:t>Admissions &amp; Records </a:t>
            </a:r>
            <a:r>
              <a:rPr lang="en-US" sz="1600">
                <a:solidFill>
                  <a:schemeClr val="tx2"/>
                </a:solidFill>
                <a:latin typeface="Arial Narrow" pitchFamily="34" charset="0"/>
              </a:rPr>
              <a:t>and fill out a </a:t>
            </a:r>
            <a:r>
              <a:rPr lang="en-US" sz="1600" b="1">
                <a:solidFill>
                  <a:schemeClr val="tx2"/>
                </a:solidFill>
                <a:latin typeface="Arial Narrow" pitchFamily="34" charset="0"/>
              </a:rPr>
              <a:t>Prerequisite Validation Form</a:t>
            </a:r>
            <a:r>
              <a:rPr lang="en-US" sz="1600">
                <a:solidFill>
                  <a:schemeClr val="tx2"/>
                </a:solidFill>
                <a:latin typeface="Arial Narrow" pitchFamily="34" charset="0"/>
              </a:rPr>
              <a:t>.</a:t>
            </a:r>
            <a:endParaRPr lang="en-US" sz="1600" b="1">
              <a:solidFill>
                <a:schemeClr val="tx2"/>
              </a:solidFill>
              <a:latin typeface="Arial Narrow" pitchFamily="34" charset="0"/>
            </a:endParaRPr>
          </a:p>
        </p:txBody>
      </p:sp>
      <p:sp>
        <p:nvSpPr>
          <p:cNvPr id="7" name="Rounded Rectangular Callout 6"/>
          <p:cNvSpPr/>
          <p:nvPr/>
        </p:nvSpPr>
        <p:spPr>
          <a:xfrm>
            <a:off x="5943600" y="1219200"/>
            <a:ext cx="2895600" cy="914400"/>
          </a:xfrm>
          <a:prstGeom prst="wedgeRoundRectCallout">
            <a:avLst>
              <a:gd name="adj1" fmla="val -29275"/>
              <a:gd name="adj2" fmla="val 81341"/>
              <a:gd name="adj3" fmla="val 16667"/>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b="1" dirty="0">
                <a:latin typeface="Arial Narrow" panose="020B0606020202030204" pitchFamily="34" charset="0"/>
              </a:rPr>
              <a:t>“I scored “College Ready” for English and/or Math on the EAP test in high school.”</a:t>
            </a:r>
          </a:p>
        </p:txBody>
      </p:sp>
      <p:sp>
        <p:nvSpPr>
          <p:cNvPr id="8" name="Content Placeholder 2"/>
          <p:cNvSpPr txBox="1">
            <a:spLocks/>
          </p:cNvSpPr>
          <p:nvPr/>
        </p:nvSpPr>
        <p:spPr bwMode="auto">
          <a:xfrm>
            <a:off x="5943600" y="2133600"/>
            <a:ext cx="3048000" cy="1600200"/>
          </a:xfrm>
          <a:prstGeom prst="rect">
            <a:avLst/>
          </a:prstGeom>
          <a:noFill/>
          <a:ln w="9525">
            <a:noFill/>
            <a:miter lim="800000"/>
            <a:headEnd/>
            <a:tailEnd/>
          </a:ln>
        </p:spPr>
        <p:txBody>
          <a:bodyPr anchor="ctr"/>
          <a:lstStyle/>
          <a:p>
            <a:pPr>
              <a:spcBef>
                <a:spcPct val="20000"/>
              </a:spcBef>
              <a:buClr>
                <a:schemeClr val="accent1"/>
              </a:buClr>
              <a:buFont typeface="Arial" charset="0"/>
              <a:buNone/>
            </a:pPr>
            <a:r>
              <a:rPr lang="en-US" sz="1600">
                <a:solidFill>
                  <a:schemeClr val="tx2"/>
                </a:solidFill>
                <a:latin typeface="Arial Narrow" pitchFamily="34" charset="0"/>
              </a:rPr>
              <a:t>Bring EAP results to the </a:t>
            </a:r>
            <a:r>
              <a:rPr lang="en-US" sz="1600" b="1">
                <a:solidFill>
                  <a:schemeClr val="tx2"/>
                </a:solidFill>
                <a:latin typeface="Arial Narrow" pitchFamily="34" charset="0"/>
              </a:rPr>
              <a:t>Counseling Department </a:t>
            </a:r>
            <a:r>
              <a:rPr lang="en-US" sz="1600">
                <a:solidFill>
                  <a:schemeClr val="tx2"/>
                </a:solidFill>
                <a:latin typeface="Arial Narrow" pitchFamily="34" charset="0"/>
              </a:rPr>
              <a:t>and fill out a </a:t>
            </a:r>
            <a:r>
              <a:rPr lang="en-US" sz="1600" b="1">
                <a:solidFill>
                  <a:schemeClr val="tx2"/>
                </a:solidFill>
                <a:latin typeface="Arial Narrow" pitchFamily="34" charset="0"/>
              </a:rPr>
              <a:t>Prerequisite Validation Form.</a:t>
            </a:r>
          </a:p>
        </p:txBody>
      </p:sp>
      <p:sp>
        <p:nvSpPr>
          <p:cNvPr id="15" name="Folded Corner 14"/>
          <p:cNvSpPr/>
          <p:nvPr/>
        </p:nvSpPr>
        <p:spPr>
          <a:xfrm>
            <a:off x="4038600" y="4114800"/>
            <a:ext cx="4648200" cy="1676400"/>
          </a:xfrm>
          <a:prstGeom prst="foldedCorner">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000" b="1" dirty="0">
                <a:solidFill>
                  <a:schemeClr val="bg1">
                    <a:lumMod val="65000"/>
                  </a:schemeClr>
                </a:solidFill>
                <a:latin typeface="Arial"/>
                <a:cs typeface="Arial"/>
              </a:rPr>
              <a:t>You may not use assessment test results from another college.</a:t>
            </a:r>
          </a:p>
          <a:p>
            <a:pPr algn="ctr" fontAlgn="auto">
              <a:spcBef>
                <a:spcPts val="0"/>
              </a:spcBef>
              <a:spcAft>
                <a:spcPts val="0"/>
              </a:spcAft>
              <a:defRPr/>
            </a:pPr>
            <a:endParaRPr lang="en-US" sz="1600" dirty="0">
              <a:latin typeface="Arial"/>
              <a:cs typeface="Arial"/>
            </a:endParaRPr>
          </a:p>
          <a:p>
            <a:pPr algn="ctr" fontAlgn="auto">
              <a:spcBef>
                <a:spcPts val="0"/>
              </a:spcBef>
              <a:spcAft>
                <a:spcPts val="0"/>
              </a:spcAft>
              <a:defRPr/>
            </a:pPr>
            <a:r>
              <a:rPr lang="en-US" sz="1600" dirty="0">
                <a:latin typeface="Arial"/>
                <a:cs typeface="Arial"/>
              </a:rPr>
              <a:t>A math or English class must have been taken and passed in order to be exempt from the 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0" y="533400"/>
            <a:ext cx="2133600" cy="1323975"/>
          </a:xfrm>
          <a:prstGeom prst="rect">
            <a:avLst/>
          </a:prstGeom>
          <a:noFill/>
        </p:spPr>
        <p:txBody>
          <a:bodyPr>
            <a:spAutoFit/>
          </a:bodyPr>
          <a:lstStyle/>
          <a:p>
            <a:pPr fontAlgn="auto">
              <a:spcBef>
                <a:spcPts val="0"/>
              </a:spcBef>
              <a:spcAft>
                <a:spcPts val="0"/>
              </a:spcAft>
              <a:defRPr/>
            </a:pPr>
            <a:r>
              <a:rPr lang="en-US" sz="8000" dirty="0">
                <a:latin typeface="+mj-lt"/>
              </a:rPr>
              <a:t>YES!</a:t>
            </a:r>
          </a:p>
        </p:txBody>
      </p:sp>
      <p:pic>
        <p:nvPicPr>
          <p:cNvPr id="6" name="Picture 5"/>
          <p:cNvPicPr>
            <a:picLocks noChangeAspect="1"/>
          </p:cNvPicPr>
          <p:nvPr/>
        </p:nvPicPr>
        <p:blipFill>
          <a:blip r:embed="rId2"/>
          <a:srcRect/>
          <a:stretch>
            <a:fillRect/>
          </a:stretch>
        </p:blipFill>
        <p:spPr bwMode="auto">
          <a:xfrm>
            <a:off x="2209800" y="2971800"/>
            <a:ext cx="4343400" cy="1516063"/>
          </a:xfrm>
          <a:prstGeom prst="rect">
            <a:avLst/>
          </a:prstGeom>
          <a:noFill/>
          <a:ln w="38100">
            <a:solidFill>
              <a:schemeClr val="tx1"/>
            </a:solidFill>
            <a:miter lim="800000"/>
            <a:headEnd/>
            <a:tailEnd/>
          </a:ln>
        </p:spPr>
      </p:pic>
      <p:sp>
        <p:nvSpPr>
          <p:cNvPr id="7" name="TextBox 6"/>
          <p:cNvSpPr txBox="1">
            <a:spLocks noChangeArrowheads="1"/>
          </p:cNvSpPr>
          <p:nvPr/>
        </p:nvSpPr>
        <p:spPr bwMode="auto">
          <a:xfrm>
            <a:off x="6172200" y="762000"/>
            <a:ext cx="2971800" cy="830263"/>
          </a:xfrm>
          <a:prstGeom prst="rect">
            <a:avLst/>
          </a:prstGeom>
          <a:noFill/>
          <a:ln w="9525">
            <a:noFill/>
            <a:miter lim="800000"/>
            <a:headEnd/>
            <a:tailEnd/>
          </a:ln>
        </p:spPr>
        <p:txBody>
          <a:bodyPr>
            <a:spAutoFit/>
          </a:bodyPr>
          <a:lstStyle/>
          <a:p>
            <a:r>
              <a:rPr lang="en-US" sz="2400">
                <a:latin typeface="Abadi MT Condensed Light"/>
                <a:ea typeface="Abadi MT Condensed Light"/>
                <a:cs typeface="Abadi MT Condensed Light"/>
              </a:rPr>
              <a:t>Many courses have English or Math </a:t>
            </a:r>
            <a:r>
              <a:rPr lang="en-US" sz="2400" b="1">
                <a:latin typeface="Abadi MT Condensed Light"/>
                <a:ea typeface="Abadi MT Condensed Light"/>
                <a:cs typeface="Abadi MT Condensed Light"/>
              </a:rPr>
              <a:t>prerequisites</a:t>
            </a:r>
          </a:p>
        </p:txBody>
      </p:sp>
      <p:sp>
        <p:nvSpPr>
          <p:cNvPr id="8" name="TextBox 7"/>
          <p:cNvSpPr txBox="1"/>
          <p:nvPr/>
        </p:nvSpPr>
        <p:spPr>
          <a:xfrm>
            <a:off x="2133600" y="2133600"/>
            <a:ext cx="6172200" cy="708025"/>
          </a:xfrm>
          <a:prstGeom prst="rect">
            <a:avLst/>
          </a:prstGeom>
          <a:noFill/>
        </p:spPr>
        <p:txBody>
          <a:bodyPr>
            <a:spAutoFit/>
          </a:bodyPr>
          <a:lstStyle/>
          <a:p>
            <a:pPr fontAlgn="auto">
              <a:spcBef>
                <a:spcPts val="0"/>
              </a:spcBef>
              <a:spcAft>
                <a:spcPts val="0"/>
              </a:spcAft>
              <a:defRPr/>
            </a:pPr>
            <a:r>
              <a:rPr lang="en-US" sz="2000" dirty="0">
                <a:latin typeface="+mj-lt"/>
              </a:rPr>
              <a:t>Example: </a:t>
            </a:r>
            <a:r>
              <a:rPr lang="en-US" sz="2000" dirty="0">
                <a:latin typeface="Abadi MT Condensed Light"/>
                <a:cs typeface="Abadi MT Condensed Light"/>
              </a:rPr>
              <a:t>This Introduction to Philosophy course has a prerequisite of being eligible for </a:t>
            </a:r>
            <a:r>
              <a:rPr lang="en-US" sz="2000" b="1" dirty="0">
                <a:latin typeface="Abadi MT Condensed Light"/>
                <a:cs typeface="Abadi MT Condensed Light"/>
              </a:rPr>
              <a:t>English 1A</a:t>
            </a:r>
            <a:endParaRPr lang="en-US" sz="2000" b="1" dirty="0">
              <a:latin typeface="+mj-lt"/>
            </a:endParaRPr>
          </a:p>
        </p:txBody>
      </p:sp>
      <p:sp>
        <p:nvSpPr>
          <p:cNvPr id="11" name="Curved Right Arrow 10"/>
          <p:cNvSpPr/>
          <p:nvPr/>
        </p:nvSpPr>
        <p:spPr>
          <a:xfrm>
            <a:off x="1143000" y="2286000"/>
            <a:ext cx="762000" cy="144780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Rounded Rectangular Callout 11"/>
          <p:cNvSpPr/>
          <p:nvPr/>
        </p:nvSpPr>
        <p:spPr>
          <a:xfrm>
            <a:off x="609600" y="4724400"/>
            <a:ext cx="3048000" cy="914400"/>
          </a:xfrm>
          <a:prstGeom prst="wedgeRoundRectCallout">
            <a:avLst>
              <a:gd name="adj1" fmla="val 35079"/>
              <a:gd name="adj2" fmla="val 94144"/>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Abadi MT Condensed Light"/>
                <a:cs typeface="Abadi MT Condensed Light"/>
              </a:rPr>
              <a:t>What if the course I want to take does not have a math or English prerequisite?</a:t>
            </a:r>
          </a:p>
        </p:txBody>
      </p:sp>
      <p:sp>
        <p:nvSpPr>
          <p:cNvPr id="13" name="Rounded Rectangular Callout 12"/>
          <p:cNvSpPr/>
          <p:nvPr/>
        </p:nvSpPr>
        <p:spPr>
          <a:xfrm>
            <a:off x="152400" y="457200"/>
            <a:ext cx="3733800" cy="1447800"/>
          </a:xfrm>
          <a:prstGeom prst="wedgeRoundRectCallout">
            <a:avLst>
              <a:gd name="adj1" fmla="val 42117"/>
              <a:gd name="adj2" fmla="val 59515"/>
              <a:gd name="adj3" fmla="val 16667"/>
            </a:avLst>
          </a:prstGeom>
          <a:solidFill>
            <a:schemeClr val="bg2">
              <a:lumMod val="25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sz="1900" dirty="0">
                <a:ln>
                  <a:solidFill>
                    <a:schemeClr val="bg1"/>
                  </a:solidFill>
                </a:ln>
                <a:solidFill>
                  <a:schemeClr val="bg1"/>
                </a:solidFill>
                <a:latin typeface="Abadi MT Condensed Light"/>
                <a:cs typeface="Abadi MT Condensed Light"/>
              </a:rPr>
              <a:t>What if I’m not planning on taking a math or English course?</a:t>
            </a:r>
          </a:p>
          <a:p>
            <a:pPr algn="ctr" fontAlgn="auto">
              <a:spcBef>
                <a:spcPts val="0"/>
              </a:spcBef>
              <a:spcAft>
                <a:spcPts val="0"/>
              </a:spcAft>
              <a:defRPr/>
            </a:pPr>
            <a:r>
              <a:rPr lang="en-US" sz="1900" dirty="0">
                <a:ln>
                  <a:solidFill>
                    <a:schemeClr val="bg1"/>
                  </a:solidFill>
                </a:ln>
                <a:solidFill>
                  <a:schemeClr val="bg1"/>
                </a:solidFill>
                <a:latin typeface="Abadi MT Condensed Light"/>
                <a:cs typeface="Abadi MT Condensed Light"/>
              </a:rPr>
              <a:t>Do I still take the assessment?</a:t>
            </a:r>
            <a:endParaRPr lang="en-US" sz="1900" b="1" dirty="0">
              <a:ln>
                <a:solidFill>
                  <a:schemeClr val="bg1"/>
                </a:solidFill>
              </a:ln>
              <a:solidFill>
                <a:schemeClr val="bg1"/>
              </a:solidFill>
              <a:latin typeface="Abadi MT Condensed Light"/>
              <a:cs typeface="Abadi MT Condensed Light"/>
            </a:endParaRPr>
          </a:p>
        </p:txBody>
      </p:sp>
      <p:sp>
        <p:nvSpPr>
          <p:cNvPr id="14" name="TextBox 13"/>
          <p:cNvSpPr txBox="1">
            <a:spLocks noChangeArrowheads="1"/>
          </p:cNvSpPr>
          <p:nvPr/>
        </p:nvSpPr>
        <p:spPr bwMode="auto">
          <a:xfrm>
            <a:off x="3810000" y="4648200"/>
            <a:ext cx="5334000" cy="1631950"/>
          </a:xfrm>
          <a:prstGeom prst="rect">
            <a:avLst/>
          </a:prstGeom>
          <a:noFill/>
          <a:ln w="9525">
            <a:noFill/>
            <a:miter lim="800000"/>
            <a:headEnd/>
            <a:tailEnd/>
          </a:ln>
        </p:spPr>
        <p:txBody>
          <a:bodyPr>
            <a:spAutoFit/>
          </a:bodyPr>
          <a:lstStyle/>
          <a:p>
            <a:r>
              <a:rPr lang="en-US" sz="2000">
                <a:latin typeface="Abadi MT Condensed Light"/>
                <a:ea typeface="Abadi MT Condensed Light"/>
                <a:cs typeface="Abadi MT Condensed Light"/>
              </a:rPr>
              <a:t>In order to ensure that your registration date will not be penalized, you will need assessment test scores to fulfill the requirements of the Student Success Initiative</a:t>
            </a:r>
            <a:endParaRPr lang="en-US" sz="2000" b="1">
              <a:latin typeface="Abadi MT Condensed Light"/>
              <a:ea typeface="Abadi MT Condensed Light"/>
              <a:cs typeface="Abadi MT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6" presetClass="emph" presetSubtype="0" fill="hold" grpId="1" nodeType="after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par>
                          <p:cTn id="14" fill="hold">
                            <p:stCondLst>
                              <p:cond delay="1500"/>
                            </p:stCondLst>
                            <p:childTnLst>
                              <p:par>
                                <p:cTn id="15" presetID="12" presetClass="entr" presetSubtype="4"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581400" y="249238"/>
            <a:ext cx="6781800" cy="990600"/>
          </a:xfrm>
        </p:spPr>
        <p:txBody>
          <a:bodyPr/>
          <a:lstStyle/>
          <a:p>
            <a:pPr eaLnBrk="1" hangingPunct="1"/>
            <a:r>
              <a:rPr lang="en-US" smtClean="0"/>
              <a:t>English Sequence</a:t>
            </a:r>
          </a:p>
        </p:txBody>
      </p:sp>
      <p:grpSp>
        <p:nvGrpSpPr>
          <p:cNvPr id="30722" name="Group 2"/>
          <p:cNvGrpSpPr>
            <a:grpSpLocks/>
          </p:cNvGrpSpPr>
          <p:nvPr/>
        </p:nvGrpSpPr>
        <p:grpSpPr bwMode="auto">
          <a:xfrm>
            <a:off x="-188913" y="450850"/>
            <a:ext cx="4714876" cy="5697538"/>
            <a:chOff x="17463" y="1262063"/>
            <a:chExt cx="3881437" cy="5578475"/>
          </a:xfrm>
        </p:grpSpPr>
        <p:grpSp>
          <p:nvGrpSpPr>
            <p:cNvPr id="30725" name="Group 17"/>
            <p:cNvGrpSpPr>
              <a:grpSpLocks noChangeAspect="1"/>
            </p:cNvGrpSpPr>
            <p:nvPr/>
          </p:nvGrpSpPr>
          <p:grpSpPr bwMode="auto">
            <a:xfrm>
              <a:off x="17463" y="1262063"/>
              <a:ext cx="3881437" cy="5578475"/>
              <a:chOff x="2527" y="1755"/>
              <a:chExt cx="7200" cy="4320"/>
            </a:xfrm>
          </p:grpSpPr>
          <p:sp>
            <p:nvSpPr>
              <p:cNvPr id="30729" name="AutoShape 18"/>
              <p:cNvSpPr>
                <a:spLocks noChangeAspect="1" noChangeArrowheads="1"/>
              </p:cNvSpPr>
              <p:nvPr/>
            </p:nvSpPr>
            <p:spPr bwMode="auto">
              <a:xfrm>
                <a:off x="2527" y="1755"/>
                <a:ext cx="7200" cy="4320"/>
              </a:xfrm>
              <a:prstGeom prst="rect">
                <a:avLst/>
              </a:prstGeom>
              <a:noFill/>
              <a:ln w="9525">
                <a:noFill/>
                <a:miter lim="800000"/>
                <a:headEnd/>
                <a:tailEnd/>
              </a:ln>
            </p:spPr>
            <p:txBody>
              <a:bodyPr/>
              <a:lstStyle/>
              <a:p>
                <a:endParaRPr lang="en-US">
                  <a:latin typeface="Times New Roman" pitchFamily="18" charset="0"/>
                </a:endParaRPr>
              </a:p>
            </p:txBody>
          </p:sp>
          <p:sp>
            <p:nvSpPr>
              <p:cNvPr id="30730" name="Text Box 19"/>
              <p:cNvSpPr txBox="1">
                <a:spLocks noChangeArrowheads="1"/>
              </p:cNvSpPr>
              <p:nvPr/>
            </p:nvSpPr>
            <p:spPr bwMode="auto">
              <a:xfrm>
                <a:off x="5604" y="1899"/>
                <a:ext cx="2491" cy="558"/>
              </a:xfrm>
              <a:prstGeom prst="rect">
                <a:avLst/>
              </a:prstGeom>
              <a:solidFill>
                <a:srgbClr val="00FF00"/>
              </a:solidFill>
              <a:ln w="9525">
                <a:solidFill>
                  <a:srgbClr val="000000"/>
                </a:solidFill>
                <a:miter lim="800000"/>
                <a:headEnd/>
                <a:tailEnd/>
              </a:ln>
            </p:spPr>
            <p:txBody>
              <a:bodyPr/>
              <a:lstStyle/>
              <a:p>
                <a:pPr algn="ctr"/>
                <a:r>
                  <a:rPr lang="en-US" sz="1100" b="1">
                    <a:latin typeface="Times New Roman" pitchFamily="18" charset="0"/>
                  </a:rPr>
                  <a:t>ENGLISH 1A</a:t>
                </a:r>
              </a:p>
              <a:p>
                <a:pPr algn="ctr"/>
                <a:r>
                  <a:rPr lang="en-US" sz="900" b="1">
                    <a:latin typeface="Times New Roman" pitchFamily="18" charset="0"/>
                  </a:rPr>
                  <a:t>Composition</a:t>
                </a:r>
              </a:p>
              <a:p>
                <a:pPr algn="ctr"/>
                <a:r>
                  <a:rPr lang="en-US" sz="900" b="1">
                    <a:latin typeface="Times New Roman" pitchFamily="18" charset="0"/>
                  </a:rPr>
                  <a:t>(CSU and UC transferable)</a:t>
                </a:r>
                <a:endParaRPr lang="en-US" sz="900" b="1">
                  <a:latin typeface="Georgia" pitchFamily="18" charset="0"/>
                </a:endParaRPr>
              </a:p>
            </p:txBody>
          </p:sp>
          <p:sp>
            <p:nvSpPr>
              <p:cNvPr id="30731" name="Text Box 20"/>
              <p:cNvSpPr txBox="1">
                <a:spLocks noChangeArrowheads="1"/>
              </p:cNvSpPr>
              <p:nvPr/>
            </p:nvSpPr>
            <p:spPr bwMode="auto">
              <a:xfrm>
                <a:off x="5572" y="3009"/>
                <a:ext cx="2494" cy="719"/>
              </a:xfrm>
              <a:prstGeom prst="rect">
                <a:avLst/>
              </a:prstGeom>
              <a:solidFill>
                <a:srgbClr val="FFFFFF"/>
              </a:solidFill>
              <a:ln w="9525">
                <a:solidFill>
                  <a:srgbClr val="000000"/>
                </a:solidFill>
                <a:miter lim="800000"/>
                <a:headEnd/>
                <a:tailEnd/>
              </a:ln>
            </p:spPr>
            <p:txBody>
              <a:bodyPr/>
              <a:lstStyle/>
              <a:p>
                <a:pPr algn="ctr"/>
                <a:r>
                  <a:rPr lang="en-US" sz="1100" b="1">
                    <a:latin typeface="Times New Roman" pitchFamily="18" charset="0"/>
                  </a:rPr>
                  <a:t>ENGLISH 475</a:t>
                </a:r>
              </a:p>
              <a:p>
                <a:pPr algn="ctr"/>
                <a:r>
                  <a:rPr lang="en-US" sz="900" b="1">
                    <a:latin typeface="Times New Roman" pitchFamily="18" charset="0"/>
                  </a:rPr>
                  <a:t>Fundamentals of College Reading &amp; Writing</a:t>
                </a:r>
              </a:p>
              <a:p>
                <a:pPr algn="ctr"/>
                <a:r>
                  <a:rPr lang="en-US" sz="900" b="1">
                    <a:latin typeface="Times New Roman" pitchFamily="18" charset="0"/>
                  </a:rPr>
                  <a:t>(not transferable)</a:t>
                </a:r>
              </a:p>
              <a:p>
                <a:endParaRPr lang="en-US">
                  <a:latin typeface="Georgia" pitchFamily="18" charset="0"/>
                </a:endParaRPr>
              </a:p>
            </p:txBody>
          </p:sp>
          <p:sp>
            <p:nvSpPr>
              <p:cNvPr id="30732" name="Text Box 21"/>
              <p:cNvSpPr txBox="1">
                <a:spLocks noChangeArrowheads="1"/>
              </p:cNvSpPr>
              <p:nvPr/>
            </p:nvSpPr>
            <p:spPr bwMode="auto">
              <a:xfrm>
                <a:off x="5572" y="4263"/>
                <a:ext cx="2494" cy="645"/>
              </a:xfrm>
              <a:prstGeom prst="rect">
                <a:avLst/>
              </a:prstGeom>
              <a:solidFill>
                <a:srgbClr val="FFFFFF"/>
              </a:solidFill>
              <a:ln w="9525">
                <a:solidFill>
                  <a:srgbClr val="000000"/>
                </a:solidFill>
                <a:miter lim="800000"/>
                <a:headEnd/>
                <a:tailEnd/>
              </a:ln>
            </p:spPr>
            <p:txBody>
              <a:bodyPr/>
              <a:lstStyle/>
              <a:p>
                <a:pPr algn="ctr"/>
                <a:r>
                  <a:rPr lang="en-US" sz="1100" b="1">
                    <a:latin typeface="Times New Roman" pitchFamily="18" charset="0"/>
                  </a:rPr>
                  <a:t>ENGLISH 575</a:t>
                </a:r>
              </a:p>
              <a:p>
                <a:pPr algn="ctr"/>
                <a:r>
                  <a:rPr lang="en-US" sz="900" b="1">
                    <a:latin typeface="Times New Roman" pitchFamily="18" charset="0"/>
                  </a:rPr>
                  <a:t>Introduction to College Reading &amp; Writing</a:t>
                </a:r>
              </a:p>
              <a:p>
                <a:pPr algn="ctr"/>
                <a:r>
                  <a:rPr lang="en-US" sz="900" b="1">
                    <a:latin typeface="Times New Roman" pitchFamily="18" charset="0"/>
                  </a:rPr>
                  <a:t>(not degree applicable)</a:t>
                </a:r>
              </a:p>
            </p:txBody>
          </p:sp>
          <p:sp>
            <p:nvSpPr>
              <p:cNvPr id="14" name="Text Box 22"/>
              <p:cNvSpPr txBox="1">
                <a:spLocks noChangeArrowheads="1"/>
              </p:cNvSpPr>
              <p:nvPr/>
            </p:nvSpPr>
            <p:spPr bwMode="auto">
              <a:xfrm>
                <a:off x="5572" y="5378"/>
                <a:ext cx="2495" cy="579"/>
              </a:xfrm>
              <a:prstGeom prst="rect">
                <a:avLst/>
              </a:prstGeom>
              <a:solidFill>
                <a:srgbClr val="FFFFFF"/>
              </a:solidFill>
              <a:ln w="9525">
                <a:solidFill>
                  <a:srgbClr val="000000"/>
                </a:solidFill>
                <a:miter lim="800000"/>
                <a:headEnd/>
                <a:tailEnd/>
              </a:ln>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fontAlgn="auto">
                  <a:spcBef>
                    <a:spcPts val="0"/>
                  </a:spcBef>
                  <a:spcAft>
                    <a:spcPts val="0"/>
                  </a:spcAft>
                  <a:defRPr/>
                </a:pPr>
                <a:r>
                  <a:rPr lang="en-US" sz="1100" b="1" dirty="0">
                    <a:latin typeface="Times New Roman" pitchFamily="18" charset="0"/>
                  </a:rPr>
                  <a:t>ENGLISH </a:t>
                </a:r>
                <a:r>
                  <a:rPr lang="en-US" sz="1100" b="1" dirty="0" smtClean="0">
                    <a:latin typeface="Times New Roman" pitchFamily="18" charset="0"/>
                  </a:rPr>
                  <a:t>675</a:t>
                </a:r>
              </a:p>
              <a:p>
                <a:pPr algn="ctr" fontAlgn="auto">
                  <a:spcBef>
                    <a:spcPts val="0"/>
                  </a:spcBef>
                  <a:spcAft>
                    <a:spcPts val="0"/>
                  </a:spcAft>
                  <a:defRPr/>
                </a:pPr>
                <a:r>
                  <a:rPr lang="en-US" sz="900" b="1" dirty="0" smtClean="0">
                    <a:latin typeface="Times New Roman" pitchFamily="18" charset="0"/>
                  </a:rPr>
                  <a:t>Preparation for College Reading &amp; Writing</a:t>
                </a:r>
              </a:p>
              <a:p>
                <a:pPr algn="ctr" fontAlgn="auto">
                  <a:spcBef>
                    <a:spcPts val="0"/>
                  </a:spcBef>
                  <a:spcAft>
                    <a:spcPts val="0"/>
                  </a:spcAft>
                  <a:defRPr/>
                </a:pPr>
                <a:r>
                  <a:rPr lang="en-US" sz="900" b="1" dirty="0" smtClean="0">
                    <a:latin typeface="Times New Roman" pitchFamily="18" charset="0"/>
                  </a:rPr>
                  <a:t>(Not degree applicable</a:t>
                </a:r>
                <a:r>
                  <a:rPr lang="en-US" sz="900" b="1" dirty="0" smtClean="0">
                    <a:solidFill>
                      <a:schemeClr val="bg1">
                        <a:lumMod val="50000"/>
                      </a:schemeClr>
                    </a:solidFill>
                    <a:latin typeface="Times New Roman" pitchFamily="18" charset="0"/>
                  </a:rPr>
                  <a:t>)</a:t>
                </a:r>
                <a:endParaRPr lang="en-US" sz="900" b="1" dirty="0">
                  <a:solidFill>
                    <a:schemeClr val="bg1">
                      <a:lumMod val="50000"/>
                    </a:schemeClr>
                  </a:solidFill>
                  <a:latin typeface="Times New Roman" pitchFamily="18" charset="0"/>
                </a:endParaRPr>
              </a:p>
            </p:txBody>
          </p:sp>
          <p:sp>
            <p:nvSpPr>
              <p:cNvPr id="30734" name="Text Box 23"/>
              <p:cNvSpPr txBox="1">
                <a:spLocks noChangeArrowheads="1"/>
              </p:cNvSpPr>
              <p:nvPr/>
            </p:nvSpPr>
            <p:spPr bwMode="auto">
              <a:xfrm>
                <a:off x="3390" y="2854"/>
                <a:ext cx="1664" cy="874"/>
              </a:xfrm>
              <a:prstGeom prst="rect">
                <a:avLst/>
              </a:prstGeom>
              <a:solidFill>
                <a:srgbClr val="FFFFFF"/>
              </a:solidFill>
              <a:ln w="9525">
                <a:solidFill>
                  <a:srgbClr val="000000"/>
                </a:solidFill>
                <a:miter lim="800000"/>
                <a:headEnd/>
                <a:tailEnd/>
              </a:ln>
            </p:spPr>
            <p:txBody>
              <a:bodyPr/>
              <a:lstStyle/>
              <a:p>
                <a:pPr algn="ctr"/>
                <a:r>
                  <a:rPr lang="en-US" sz="1100" b="1">
                    <a:latin typeface="Times New Roman" pitchFamily="18" charset="0"/>
                  </a:rPr>
                  <a:t>ESL </a:t>
                </a:r>
                <a:r>
                  <a:rPr lang="en-US" sz="900" b="1">
                    <a:latin typeface="Times New Roman" pitchFamily="18" charset="0"/>
                  </a:rPr>
                  <a:t>475</a:t>
                </a:r>
              </a:p>
              <a:p>
                <a:pPr algn="ctr"/>
                <a:r>
                  <a:rPr lang="en-US" sz="900" b="1">
                    <a:latin typeface="Times New Roman" pitchFamily="18" charset="0"/>
                  </a:rPr>
                  <a:t>Fundamentals of Composition for ESL students</a:t>
                </a:r>
                <a:endParaRPr lang="en-US" sz="1100" b="1">
                  <a:latin typeface="Times New Roman" pitchFamily="18" charset="0"/>
                </a:endParaRPr>
              </a:p>
            </p:txBody>
          </p:sp>
          <p:sp>
            <p:nvSpPr>
              <p:cNvPr id="30735" name="Line 25"/>
              <p:cNvSpPr>
                <a:spLocks noChangeShapeType="1"/>
              </p:cNvSpPr>
              <p:nvPr/>
            </p:nvSpPr>
            <p:spPr bwMode="auto">
              <a:xfrm flipH="1" flipV="1">
                <a:off x="6818" y="3728"/>
                <a:ext cx="1" cy="534"/>
              </a:xfrm>
              <a:prstGeom prst="line">
                <a:avLst/>
              </a:prstGeom>
              <a:noFill/>
              <a:ln w="9525">
                <a:solidFill>
                  <a:schemeClr val="tx1"/>
                </a:solidFill>
                <a:round/>
                <a:headEnd/>
                <a:tailEnd type="triangle" w="med" len="med"/>
              </a:ln>
            </p:spPr>
            <p:txBody>
              <a:bodyPr/>
              <a:lstStyle/>
              <a:p>
                <a:endParaRPr lang="en-US"/>
              </a:p>
            </p:txBody>
          </p:sp>
          <p:sp>
            <p:nvSpPr>
              <p:cNvPr id="30736" name="Line 26"/>
              <p:cNvSpPr>
                <a:spLocks noChangeShapeType="1"/>
              </p:cNvSpPr>
              <p:nvPr/>
            </p:nvSpPr>
            <p:spPr bwMode="auto">
              <a:xfrm flipV="1">
                <a:off x="6819" y="2452"/>
                <a:ext cx="1" cy="557"/>
              </a:xfrm>
              <a:prstGeom prst="line">
                <a:avLst/>
              </a:prstGeom>
              <a:noFill/>
              <a:ln w="9525">
                <a:solidFill>
                  <a:schemeClr val="tx1"/>
                </a:solidFill>
                <a:round/>
                <a:headEnd/>
                <a:tailEnd type="triangle" w="med" len="med"/>
              </a:ln>
            </p:spPr>
            <p:txBody>
              <a:bodyPr/>
              <a:lstStyle/>
              <a:p>
                <a:endParaRPr lang="en-US"/>
              </a:p>
            </p:txBody>
          </p:sp>
          <p:sp>
            <p:nvSpPr>
              <p:cNvPr id="30737" name="Line 27"/>
              <p:cNvSpPr>
                <a:spLocks noChangeShapeType="1"/>
              </p:cNvSpPr>
              <p:nvPr/>
            </p:nvSpPr>
            <p:spPr bwMode="auto">
              <a:xfrm>
                <a:off x="5019" y="3288"/>
                <a:ext cx="554" cy="1"/>
              </a:xfrm>
              <a:prstGeom prst="line">
                <a:avLst/>
              </a:prstGeom>
              <a:noFill/>
              <a:ln w="9525">
                <a:solidFill>
                  <a:schemeClr val="tx1"/>
                </a:solidFill>
                <a:round/>
                <a:headEnd type="triangle" w="med" len="med"/>
                <a:tailEnd type="triangle" w="med" len="med"/>
              </a:ln>
            </p:spPr>
            <p:txBody>
              <a:bodyPr/>
              <a:lstStyle/>
              <a:p>
                <a:endParaRPr lang="en-US"/>
              </a:p>
            </p:txBody>
          </p:sp>
          <p:sp>
            <p:nvSpPr>
              <p:cNvPr id="30738" name="Line 28"/>
              <p:cNvSpPr>
                <a:spLocks noChangeShapeType="1"/>
              </p:cNvSpPr>
              <p:nvPr/>
            </p:nvSpPr>
            <p:spPr bwMode="auto">
              <a:xfrm>
                <a:off x="7373" y="4681"/>
                <a:ext cx="554" cy="1"/>
              </a:xfrm>
              <a:prstGeom prst="line">
                <a:avLst/>
              </a:prstGeom>
              <a:noFill/>
              <a:ln w="9525">
                <a:noFill/>
                <a:round/>
                <a:headEnd/>
                <a:tailEnd/>
              </a:ln>
            </p:spPr>
            <p:txBody>
              <a:bodyPr/>
              <a:lstStyle/>
              <a:p>
                <a:endParaRPr lang="en-US"/>
              </a:p>
            </p:txBody>
          </p:sp>
          <p:sp>
            <p:nvSpPr>
              <p:cNvPr id="30739" name="Line 29"/>
              <p:cNvSpPr>
                <a:spLocks noChangeShapeType="1"/>
              </p:cNvSpPr>
              <p:nvPr/>
            </p:nvSpPr>
            <p:spPr bwMode="auto">
              <a:xfrm flipV="1">
                <a:off x="7373" y="2730"/>
                <a:ext cx="416" cy="280"/>
              </a:xfrm>
              <a:prstGeom prst="line">
                <a:avLst/>
              </a:prstGeom>
              <a:noFill/>
              <a:ln w="9525">
                <a:noFill/>
                <a:round/>
                <a:headEnd/>
                <a:tailEnd/>
              </a:ln>
            </p:spPr>
            <p:txBody>
              <a:bodyPr/>
              <a:lstStyle/>
              <a:p>
                <a:endParaRPr lang="en-US"/>
              </a:p>
            </p:txBody>
          </p:sp>
          <p:cxnSp>
            <p:nvCxnSpPr>
              <p:cNvPr id="30740" name="AutoShape 30"/>
              <p:cNvCxnSpPr>
                <a:cxnSpLocks noChangeShapeType="1"/>
              </p:cNvCxnSpPr>
              <p:nvPr/>
            </p:nvCxnSpPr>
            <p:spPr bwMode="auto">
              <a:xfrm rot="10800000">
                <a:off x="7373" y="3149"/>
                <a:ext cx="554" cy="1323"/>
              </a:xfrm>
              <a:prstGeom prst="bentConnector3">
                <a:avLst>
                  <a:gd name="adj1" fmla="val 50000"/>
                </a:avLst>
              </a:prstGeom>
              <a:noFill/>
              <a:ln w="9525">
                <a:noFill/>
                <a:miter lim="800000"/>
                <a:headEnd/>
                <a:tailEnd/>
              </a:ln>
            </p:spPr>
          </p:cxnSp>
        </p:grpSp>
        <p:grpSp>
          <p:nvGrpSpPr>
            <p:cNvPr id="30726" name="Group 1"/>
            <p:cNvGrpSpPr>
              <a:grpSpLocks/>
            </p:cNvGrpSpPr>
            <p:nvPr/>
          </p:nvGrpSpPr>
          <p:grpSpPr bwMode="auto">
            <a:xfrm>
              <a:off x="381000" y="5486400"/>
              <a:ext cx="1949450" cy="609600"/>
              <a:chOff x="381000" y="5486400"/>
              <a:chExt cx="1949450" cy="609600"/>
            </a:xfrm>
          </p:grpSpPr>
          <p:cxnSp>
            <p:nvCxnSpPr>
              <p:cNvPr id="8" name="Shape 21"/>
              <p:cNvCxnSpPr/>
              <p:nvPr/>
            </p:nvCxnSpPr>
            <p:spPr>
              <a:xfrm rot="16200000" flipV="1">
                <a:off x="1700430" y="5310370"/>
                <a:ext cx="225377" cy="103505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8" name="Text Box 23"/>
              <p:cNvSpPr txBox="1">
                <a:spLocks noChangeArrowheads="1"/>
              </p:cNvSpPr>
              <p:nvPr/>
            </p:nvSpPr>
            <p:spPr bwMode="auto">
              <a:xfrm>
                <a:off x="381000" y="5486400"/>
                <a:ext cx="896938" cy="609600"/>
              </a:xfrm>
              <a:prstGeom prst="rect">
                <a:avLst/>
              </a:prstGeom>
              <a:solidFill>
                <a:srgbClr val="FFFFFF"/>
              </a:solidFill>
              <a:ln w="9525">
                <a:solidFill>
                  <a:srgbClr val="000000"/>
                </a:solidFill>
                <a:miter lim="800000"/>
                <a:headEnd/>
                <a:tailEnd/>
              </a:ln>
            </p:spPr>
            <p:txBody>
              <a:bodyPr/>
              <a:lstStyle/>
              <a:p>
                <a:pPr algn="ctr"/>
                <a:r>
                  <a:rPr lang="en-US" sz="1100" b="1">
                    <a:latin typeface="Times New Roman" pitchFamily="18" charset="0"/>
                  </a:rPr>
                  <a:t>Retake the assessment test</a:t>
                </a:r>
              </a:p>
            </p:txBody>
          </p:sp>
        </p:grpSp>
      </p:grpSp>
      <p:sp>
        <p:nvSpPr>
          <p:cNvPr id="30723" name="TextBox 3"/>
          <p:cNvSpPr txBox="1">
            <a:spLocks noChangeArrowheads="1"/>
          </p:cNvSpPr>
          <p:nvPr/>
        </p:nvSpPr>
        <p:spPr bwMode="auto">
          <a:xfrm>
            <a:off x="3581400" y="1063625"/>
            <a:ext cx="4419600" cy="306388"/>
          </a:xfrm>
          <a:prstGeom prst="rect">
            <a:avLst/>
          </a:prstGeom>
          <a:noFill/>
          <a:ln w="9525">
            <a:noFill/>
            <a:miter lim="800000"/>
            <a:headEnd/>
            <a:tailEnd/>
          </a:ln>
        </p:spPr>
        <p:txBody>
          <a:bodyPr>
            <a:spAutoFit/>
          </a:bodyPr>
          <a:lstStyle/>
          <a:p>
            <a:r>
              <a:rPr lang="en-US" sz="1400">
                <a:latin typeface="BrowalliaUPC"/>
                <a:ea typeface="BrowalliaUPC"/>
                <a:cs typeface="BrowalliaUPC"/>
              </a:rPr>
              <a:t>This sequence is on page 16 in your packet.</a:t>
            </a:r>
          </a:p>
        </p:txBody>
      </p:sp>
      <p:sp>
        <p:nvSpPr>
          <p:cNvPr id="22" name="TextBox 21"/>
          <p:cNvSpPr txBox="1">
            <a:spLocks noChangeArrowheads="1"/>
          </p:cNvSpPr>
          <p:nvPr/>
        </p:nvSpPr>
        <p:spPr bwMode="auto">
          <a:xfrm>
            <a:off x="3733800" y="1546225"/>
            <a:ext cx="5181600" cy="4400550"/>
          </a:xfrm>
          <a:prstGeom prst="rect">
            <a:avLst/>
          </a:prstGeom>
          <a:noFill/>
          <a:ln w="9525">
            <a:noFill/>
            <a:miter lim="800000"/>
            <a:headEnd/>
            <a:tailEnd/>
          </a:ln>
        </p:spPr>
        <p:txBody>
          <a:bodyPr>
            <a:spAutoFit/>
          </a:bodyPr>
          <a:lstStyle/>
          <a:p>
            <a:r>
              <a:rPr lang="en-US">
                <a:latin typeface="Arial Narrow" pitchFamily="34" charset="0"/>
              </a:rPr>
              <a:t>You will leave the assessment center with your results...</a:t>
            </a:r>
          </a:p>
          <a:p>
            <a:endParaRPr lang="en-US">
              <a:latin typeface="Arial Narrow" pitchFamily="34" charset="0"/>
            </a:endParaRPr>
          </a:p>
          <a:p>
            <a:r>
              <a:rPr lang="en-US">
                <a:latin typeface="Arial Narrow" pitchFamily="34" charset="0"/>
              </a:rPr>
              <a:t>You must take, and successfully complete that course before moving on to the next class.</a:t>
            </a:r>
          </a:p>
          <a:p>
            <a:endParaRPr lang="en-US">
              <a:latin typeface="Arial Narrow" pitchFamily="34" charset="0"/>
            </a:endParaRPr>
          </a:p>
          <a:p>
            <a:r>
              <a:rPr lang="en-US" b="1">
                <a:latin typeface="Arial Narrow" pitchFamily="34" charset="0"/>
              </a:rPr>
              <a:t>Example:</a:t>
            </a:r>
          </a:p>
          <a:p>
            <a:r>
              <a:rPr lang="en-US">
                <a:latin typeface="Arial Narrow" pitchFamily="34" charset="0"/>
              </a:rPr>
              <a:t>If you place into </a:t>
            </a:r>
            <a:r>
              <a:rPr lang="en-US" i="1">
                <a:latin typeface="Arial Narrow" pitchFamily="34" charset="0"/>
              </a:rPr>
              <a:t>English 575</a:t>
            </a:r>
            <a:r>
              <a:rPr lang="en-US">
                <a:latin typeface="Arial Narrow" pitchFamily="34" charset="0"/>
              </a:rPr>
              <a:t>, you must register for that class, pass it with a C or better, and the following semester you will be eligible to register for the next course, </a:t>
            </a:r>
            <a:r>
              <a:rPr lang="en-US" i="1">
                <a:latin typeface="Arial Narrow" pitchFamily="34" charset="0"/>
              </a:rPr>
              <a:t>English 475.</a:t>
            </a:r>
          </a:p>
          <a:p>
            <a:endParaRPr lang="en-US" sz="2000" i="1">
              <a:latin typeface="Arial Narrow" pitchFamily="34" charset="0"/>
            </a:endParaRPr>
          </a:p>
          <a:p>
            <a:r>
              <a:rPr lang="en-US" sz="2000" b="1">
                <a:latin typeface="Arial Narrow" pitchFamily="34" charset="0"/>
              </a:rPr>
              <a:t>If you’re planning on getting an Associate’s Degree from Chaffey, or if you are transferring, you will need to take and successfully complete </a:t>
            </a:r>
            <a:r>
              <a:rPr lang="en-US" sz="2000" b="1" u="sng">
                <a:latin typeface="Arial Narrow" pitchFamily="34" charset="0"/>
              </a:rPr>
              <a:t>English 1A</a:t>
            </a:r>
            <a:r>
              <a:rPr lang="en-US" sz="2000" b="1">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 calcmode="lin" valueType="num">
                                      <p:cBhvr additive="base">
                                        <p:cTn id="12"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 calcmode="lin" valueType="num">
                                      <p:cBhvr additive="base">
                                        <p:cTn id="17"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anim calcmode="lin" valueType="num">
                                      <p:cBhvr additive="base">
                                        <p:cTn id="2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2">
                                            <p:txEl>
                                              <p:pRg st="7" end="7"/>
                                            </p:txEl>
                                          </p:spTgt>
                                        </p:tgtEl>
                                        <p:attrNameLst>
                                          <p:attrName>style.visibility</p:attrName>
                                        </p:attrNameLst>
                                      </p:cBhvr>
                                      <p:to>
                                        <p:strVal val="visible"/>
                                      </p:to>
                                    </p:set>
                                    <p:anim calcmode="lin" valueType="num">
                                      <p:cBhvr additive="base">
                                        <p:cTn id="26" dur="500" fill="hold"/>
                                        <p:tgtEl>
                                          <p:spTgt spid="22">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6" name="Title 1"/>
          <p:cNvSpPr>
            <a:spLocks noGrp="1"/>
          </p:cNvSpPr>
          <p:nvPr>
            <p:ph type="title"/>
          </p:nvPr>
        </p:nvSpPr>
        <p:spPr>
          <a:xfrm>
            <a:off x="76200" y="304800"/>
            <a:ext cx="4648200" cy="914400"/>
          </a:xfrm>
        </p:spPr>
        <p:txBody>
          <a:bodyPr/>
          <a:lstStyle/>
          <a:p>
            <a:pPr eaLnBrk="1" hangingPunct="1"/>
            <a:r>
              <a:rPr lang="en-US" smtClean="0"/>
              <a:t>Math Sequence</a:t>
            </a:r>
          </a:p>
        </p:txBody>
      </p:sp>
      <p:sp>
        <p:nvSpPr>
          <p:cNvPr id="3" name="Rectangle 2"/>
          <p:cNvSpPr/>
          <p:nvPr/>
        </p:nvSpPr>
        <p:spPr>
          <a:xfrm>
            <a:off x="381000" y="0"/>
            <a:ext cx="807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8" name="TextBox 6"/>
          <p:cNvSpPr txBox="1">
            <a:spLocks noChangeArrowheads="1"/>
          </p:cNvSpPr>
          <p:nvPr/>
        </p:nvSpPr>
        <p:spPr bwMode="auto">
          <a:xfrm>
            <a:off x="187325" y="1058863"/>
            <a:ext cx="4419600" cy="307975"/>
          </a:xfrm>
          <a:prstGeom prst="rect">
            <a:avLst/>
          </a:prstGeom>
          <a:noFill/>
          <a:ln w="9525">
            <a:noFill/>
            <a:miter lim="800000"/>
            <a:headEnd/>
            <a:tailEnd/>
          </a:ln>
        </p:spPr>
        <p:txBody>
          <a:bodyPr>
            <a:spAutoFit/>
          </a:bodyPr>
          <a:lstStyle/>
          <a:p>
            <a:r>
              <a:rPr lang="en-US" sz="1400">
                <a:latin typeface="BrowalliaUPC"/>
                <a:ea typeface="BrowalliaUPC"/>
                <a:cs typeface="BrowalliaUPC"/>
              </a:rPr>
              <a:t>This sequence is on page 16 in your packet.</a:t>
            </a:r>
          </a:p>
        </p:txBody>
      </p:sp>
      <p:sp>
        <p:nvSpPr>
          <p:cNvPr id="6" name="Rectangle 5"/>
          <p:cNvSpPr/>
          <p:nvPr/>
        </p:nvSpPr>
        <p:spPr>
          <a:xfrm>
            <a:off x="7315200" y="5410200"/>
            <a:ext cx="1295400" cy="346075"/>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rPr>
              <a:t>Minimum requirement for Transfer</a:t>
            </a:r>
            <a:endParaRPr lang="en-US" sz="900" dirty="0"/>
          </a:p>
        </p:txBody>
      </p:sp>
      <p:sp>
        <p:nvSpPr>
          <p:cNvPr id="9" name="Rectangle 8"/>
          <p:cNvSpPr/>
          <p:nvPr/>
        </p:nvSpPr>
        <p:spPr>
          <a:xfrm>
            <a:off x="7315200" y="5881688"/>
            <a:ext cx="1295400" cy="498475"/>
          </a:xfrm>
          <a:prstGeom prst="rect">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rPr>
              <a:t>Minimum requirement for an Associate’s Degree</a:t>
            </a:r>
            <a:endParaRPr lang="en-US" sz="900" dirty="0"/>
          </a:p>
        </p:txBody>
      </p:sp>
      <p:sp>
        <p:nvSpPr>
          <p:cNvPr id="8" name="TextBox 7"/>
          <p:cNvSpPr txBox="1"/>
          <p:nvPr/>
        </p:nvSpPr>
        <p:spPr>
          <a:xfrm>
            <a:off x="152400" y="1981200"/>
            <a:ext cx="4191000" cy="3632200"/>
          </a:xfrm>
          <a:prstGeom prst="rect">
            <a:avLst/>
          </a:prstGeom>
          <a:noFill/>
        </p:spPr>
        <p:txBody>
          <a:bodyPr>
            <a:spAutoFit/>
          </a:bodyPr>
          <a:lstStyle/>
          <a:p>
            <a:pPr algn="ctr" fontAlgn="auto">
              <a:spcBef>
                <a:spcPts val="0"/>
              </a:spcBef>
              <a:spcAft>
                <a:spcPts val="0"/>
              </a:spcAft>
              <a:defRPr/>
            </a:pPr>
            <a:r>
              <a:rPr lang="en-US" sz="2000" b="1" dirty="0">
                <a:latin typeface="Arial Narrow" panose="020B0606020202030204" pitchFamily="34" charset="0"/>
              </a:rPr>
              <a:t>If you feel that you would benefit from a review course after you have taken your assessment test or you are not satisfied with your results, you can register for Math 610 or 625 before taking the test again</a:t>
            </a:r>
          </a:p>
          <a:p>
            <a:pPr algn="ctr" fontAlgn="auto">
              <a:spcBef>
                <a:spcPts val="0"/>
              </a:spcBef>
              <a:spcAft>
                <a:spcPts val="0"/>
              </a:spcAft>
              <a:defRPr/>
            </a:pPr>
            <a:endParaRPr lang="en-US" sz="2000" b="1" dirty="0">
              <a:latin typeface="Arial Narrow" panose="020B0606020202030204" pitchFamily="34" charset="0"/>
            </a:endParaRPr>
          </a:p>
          <a:p>
            <a:pPr marL="285750" indent="-285750" fontAlgn="auto">
              <a:spcBef>
                <a:spcPts val="0"/>
              </a:spcBef>
              <a:spcAft>
                <a:spcPts val="0"/>
              </a:spcAft>
              <a:buFont typeface="Arial" panose="020B0604020202020204" pitchFamily="34" charset="0"/>
              <a:buChar char="•"/>
              <a:defRPr/>
            </a:pPr>
            <a:r>
              <a:rPr lang="en-US" b="1" dirty="0">
                <a:latin typeface="Arial Narrow" panose="020B0606020202030204" pitchFamily="34" charset="0"/>
              </a:rPr>
              <a:t>Math-610 </a:t>
            </a:r>
            <a:r>
              <a:rPr lang="en-US" dirty="0">
                <a:latin typeface="Arial Narrow" panose="020B0606020202030204" pitchFamily="34" charset="0"/>
              </a:rPr>
              <a:t>will review Arithmetic and Pre-Algebra</a:t>
            </a:r>
          </a:p>
          <a:p>
            <a:pPr fontAlgn="auto">
              <a:spcBef>
                <a:spcPts val="0"/>
              </a:spcBef>
              <a:spcAft>
                <a:spcPts val="0"/>
              </a:spcAft>
              <a:defRPr/>
            </a:pPr>
            <a:endParaRPr lang="en-US" dirty="0">
              <a:latin typeface="Arial Narrow" panose="020B0606020202030204" pitchFamily="34" charset="0"/>
            </a:endParaRPr>
          </a:p>
          <a:p>
            <a:pPr marL="285750" indent="-285750" fontAlgn="auto">
              <a:spcBef>
                <a:spcPts val="0"/>
              </a:spcBef>
              <a:spcAft>
                <a:spcPts val="0"/>
              </a:spcAft>
              <a:buFont typeface="Arial" panose="020B0604020202020204" pitchFamily="34" charset="0"/>
              <a:buChar char="•"/>
              <a:defRPr/>
            </a:pPr>
            <a:r>
              <a:rPr lang="en-US" b="1" dirty="0">
                <a:latin typeface="Arial Narrow" panose="020B0606020202030204" pitchFamily="34" charset="0"/>
              </a:rPr>
              <a:t>Math-625 </a:t>
            </a:r>
            <a:r>
              <a:rPr lang="en-US" dirty="0">
                <a:latin typeface="Arial Narrow" panose="020B0606020202030204" pitchFamily="34" charset="0"/>
              </a:rPr>
              <a:t>will review of Elementary and Intermediate Algebra</a:t>
            </a:r>
          </a:p>
        </p:txBody>
      </p:sp>
      <p:grpSp>
        <p:nvGrpSpPr>
          <p:cNvPr id="31752" name="Group 2"/>
          <p:cNvGrpSpPr>
            <a:grpSpLocks/>
          </p:cNvGrpSpPr>
          <p:nvPr/>
        </p:nvGrpSpPr>
        <p:grpSpPr bwMode="auto">
          <a:xfrm>
            <a:off x="96545400" y="104698800"/>
            <a:ext cx="6040438" cy="7432675"/>
            <a:chOff x="107145221" y="106413743"/>
            <a:chExt cx="6040982" cy="7431589"/>
          </a:xfrm>
        </p:grpSpPr>
        <p:pic>
          <p:nvPicPr>
            <p:cNvPr id="31762" name="Picture 3"/>
            <p:cNvPicPr>
              <a:picLocks noChangeAspect="1" noChangeArrowheads="1"/>
            </p:cNvPicPr>
            <p:nvPr/>
          </p:nvPicPr>
          <p:blipFill>
            <a:blip r:embed="rId2"/>
            <a:srcRect/>
            <a:stretch>
              <a:fillRect/>
            </a:stretch>
          </p:blipFill>
          <p:spPr bwMode="auto">
            <a:xfrm>
              <a:off x="107228418" y="106413743"/>
              <a:ext cx="5957785" cy="7431589"/>
            </a:xfrm>
            <a:prstGeom prst="rect">
              <a:avLst/>
            </a:prstGeom>
            <a:noFill/>
            <a:ln w="9525">
              <a:noFill/>
              <a:miter lim="800000"/>
              <a:headEnd/>
              <a:tailEnd/>
            </a:ln>
          </p:spPr>
        </p:pic>
        <p:sp>
          <p:nvSpPr>
            <p:cNvPr id="31763" name="Rectangle 4"/>
            <p:cNvSpPr>
              <a:spLocks noChangeArrowheads="1"/>
            </p:cNvSpPr>
            <p:nvPr/>
          </p:nvSpPr>
          <p:spPr bwMode="auto">
            <a:xfrm>
              <a:off x="107145221" y="110738653"/>
              <a:ext cx="994610" cy="818147"/>
            </a:xfrm>
            <a:prstGeom prst="rect">
              <a:avLst/>
            </a:prstGeom>
            <a:solidFill>
              <a:srgbClr val="FFFFFF"/>
            </a:solidFill>
            <a:ln w="9525" algn="in">
              <a:solidFill>
                <a:srgbClr val="FFFFFF"/>
              </a:solidFill>
              <a:miter lim="800000"/>
              <a:headEnd/>
              <a:tailEnd/>
            </a:ln>
          </p:spPr>
          <p:txBody>
            <a:bodyPr lIns="36576" tIns="36576" rIns="36576" bIns="36576"/>
            <a:lstStyle/>
            <a:p>
              <a:endParaRPr lang="en-US"/>
            </a:p>
          </p:txBody>
        </p:sp>
        <p:sp>
          <p:nvSpPr>
            <p:cNvPr id="31764" name="Rectangle 5"/>
            <p:cNvSpPr>
              <a:spLocks noChangeArrowheads="1"/>
            </p:cNvSpPr>
            <p:nvPr/>
          </p:nvSpPr>
          <p:spPr bwMode="auto">
            <a:xfrm>
              <a:off x="107979411" y="111444505"/>
              <a:ext cx="866273" cy="112295"/>
            </a:xfrm>
            <a:prstGeom prst="rect">
              <a:avLst/>
            </a:prstGeom>
            <a:solidFill>
              <a:srgbClr val="FFFFFF"/>
            </a:solidFill>
            <a:ln w="9525" algn="in">
              <a:solidFill>
                <a:srgbClr val="FFFFFF"/>
              </a:solidFill>
              <a:miter lim="800000"/>
              <a:headEnd/>
              <a:tailEnd/>
            </a:ln>
          </p:spPr>
          <p:txBody>
            <a:bodyPr lIns="36576" tIns="36576" rIns="36576" bIns="36576"/>
            <a:lstStyle/>
            <a:p>
              <a:endParaRPr lang="en-US"/>
            </a:p>
          </p:txBody>
        </p:sp>
        <p:sp>
          <p:nvSpPr>
            <p:cNvPr id="31765" name="Rectangle 6"/>
            <p:cNvSpPr>
              <a:spLocks noChangeArrowheads="1"/>
            </p:cNvSpPr>
            <p:nvPr/>
          </p:nvSpPr>
          <p:spPr bwMode="auto">
            <a:xfrm>
              <a:off x="108171916" y="110818863"/>
              <a:ext cx="1235242" cy="481263"/>
            </a:xfrm>
            <a:prstGeom prst="rect">
              <a:avLst/>
            </a:prstGeom>
            <a:noFill/>
            <a:ln w="28575" algn="in">
              <a:solidFill>
                <a:srgbClr val="00B0F0"/>
              </a:solidFill>
              <a:miter lim="800000"/>
              <a:headEnd/>
              <a:tailEnd/>
            </a:ln>
          </p:spPr>
          <p:txBody>
            <a:bodyPr lIns="36576" tIns="36576" rIns="36576" bIns="36576"/>
            <a:lstStyle/>
            <a:p>
              <a:endParaRPr lang="en-US"/>
            </a:p>
          </p:txBody>
        </p:sp>
        <p:sp>
          <p:nvSpPr>
            <p:cNvPr id="31766" name="Rectangle 7"/>
            <p:cNvSpPr>
              <a:spLocks noChangeArrowheads="1"/>
            </p:cNvSpPr>
            <p:nvPr/>
          </p:nvSpPr>
          <p:spPr bwMode="auto">
            <a:xfrm>
              <a:off x="112088195" y="110831755"/>
              <a:ext cx="1090863" cy="481263"/>
            </a:xfrm>
            <a:prstGeom prst="rect">
              <a:avLst/>
            </a:prstGeom>
            <a:noFill/>
            <a:ln w="28575" algn="in">
              <a:solidFill>
                <a:srgbClr val="00B0F0"/>
              </a:solidFill>
              <a:miter lim="800000"/>
              <a:headEnd/>
              <a:tailEnd/>
            </a:ln>
          </p:spPr>
          <p:txBody>
            <a:bodyPr lIns="36576" tIns="36576" rIns="36576" bIns="36576"/>
            <a:lstStyle/>
            <a:p>
              <a:endParaRPr lang="en-US"/>
            </a:p>
          </p:txBody>
        </p:sp>
        <p:sp>
          <p:nvSpPr>
            <p:cNvPr id="31767" name="Rectangle 8"/>
            <p:cNvSpPr>
              <a:spLocks noChangeArrowheads="1"/>
            </p:cNvSpPr>
            <p:nvPr/>
          </p:nvSpPr>
          <p:spPr bwMode="auto">
            <a:xfrm>
              <a:off x="109464452" y="110831754"/>
              <a:ext cx="1235242" cy="481263"/>
            </a:xfrm>
            <a:prstGeom prst="rect">
              <a:avLst/>
            </a:prstGeom>
            <a:noFill/>
            <a:ln w="28575" algn="in">
              <a:solidFill>
                <a:srgbClr val="00B0F0"/>
              </a:solidFill>
              <a:miter lim="800000"/>
              <a:headEnd/>
              <a:tailEnd/>
            </a:ln>
          </p:spPr>
          <p:txBody>
            <a:bodyPr lIns="36576" tIns="36576" rIns="36576" bIns="36576"/>
            <a:lstStyle/>
            <a:p>
              <a:endParaRPr lang="en-US"/>
            </a:p>
          </p:txBody>
        </p:sp>
      </p:grpSp>
      <p:grpSp>
        <p:nvGrpSpPr>
          <p:cNvPr id="31753" name="Group 16"/>
          <p:cNvGrpSpPr>
            <a:grpSpLocks/>
          </p:cNvGrpSpPr>
          <p:nvPr/>
        </p:nvGrpSpPr>
        <p:grpSpPr bwMode="auto">
          <a:xfrm>
            <a:off x="4114800" y="533400"/>
            <a:ext cx="5029200" cy="6084888"/>
            <a:chOff x="107145221" y="106413743"/>
            <a:chExt cx="6040982" cy="7431589"/>
          </a:xfrm>
        </p:grpSpPr>
        <p:grpSp>
          <p:nvGrpSpPr>
            <p:cNvPr id="31754" name="Group 17"/>
            <p:cNvGrpSpPr>
              <a:grpSpLocks/>
            </p:cNvGrpSpPr>
            <p:nvPr/>
          </p:nvGrpSpPr>
          <p:grpSpPr bwMode="auto">
            <a:xfrm>
              <a:off x="107145221" y="106413743"/>
              <a:ext cx="6040982" cy="7431589"/>
              <a:chOff x="107145221" y="106413743"/>
              <a:chExt cx="6040982" cy="7431589"/>
            </a:xfrm>
          </p:grpSpPr>
          <p:pic>
            <p:nvPicPr>
              <p:cNvPr id="31756" name="Picture 18"/>
              <p:cNvPicPr>
                <a:picLocks noChangeAspect="1" noChangeArrowheads="1"/>
              </p:cNvPicPr>
              <p:nvPr/>
            </p:nvPicPr>
            <p:blipFill>
              <a:blip r:embed="rId2"/>
              <a:srcRect/>
              <a:stretch>
                <a:fillRect/>
              </a:stretch>
            </p:blipFill>
            <p:spPr bwMode="auto">
              <a:xfrm>
                <a:off x="107228418" y="106413743"/>
                <a:ext cx="5957785" cy="7431589"/>
              </a:xfrm>
              <a:prstGeom prst="rect">
                <a:avLst/>
              </a:prstGeom>
              <a:noFill/>
              <a:ln w="9525">
                <a:noFill/>
                <a:miter lim="800000"/>
                <a:headEnd/>
                <a:tailEnd/>
              </a:ln>
            </p:spPr>
          </p:pic>
          <p:sp>
            <p:nvSpPr>
              <p:cNvPr id="31757" name="Rectangle 19"/>
              <p:cNvSpPr>
                <a:spLocks noChangeArrowheads="1"/>
              </p:cNvSpPr>
              <p:nvPr/>
            </p:nvSpPr>
            <p:spPr bwMode="auto">
              <a:xfrm>
                <a:off x="107145221" y="110738653"/>
                <a:ext cx="994610" cy="818147"/>
              </a:xfrm>
              <a:prstGeom prst="rect">
                <a:avLst/>
              </a:prstGeom>
              <a:solidFill>
                <a:srgbClr val="FFFFFF"/>
              </a:solidFill>
              <a:ln w="9525" algn="in">
                <a:solidFill>
                  <a:srgbClr val="FFFFFF"/>
                </a:solidFill>
                <a:miter lim="800000"/>
                <a:headEnd/>
                <a:tailEnd/>
              </a:ln>
            </p:spPr>
            <p:txBody>
              <a:bodyPr lIns="36576" tIns="36576" rIns="36576" bIns="36576"/>
              <a:lstStyle/>
              <a:p>
                <a:endParaRPr lang="en-US"/>
              </a:p>
            </p:txBody>
          </p:sp>
          <p:sp>
            <p:nvSpPr>
              <p:cNvPr id="31758" name="Rectangle 20"/>
              <p:cNvSpPr>
                <a:spLocks noChangeArrowheads="1"/>
              </p:cNvSpPr>
              <p:nvPr/>
            </p:nvSpPr>
            <p:spPr bwMode="auto">
              <a:xfrm>
                <a:off x="107979411" y="111444505"/>
                <a:ext cx="866273" cy="112295"/>
              </a:xfrm>
              <a:prstGeom prst="rect">
                <a:avLst/>
              </a:prstGeom>
              <a:solidFill>
                <a:srgbClr val="FFFFFF"/>
              </a:solidFill>
              <a:ln w="9525" algn="in">
                <a:solidFill>
                  <a:srgbClr val="FFFFFF"/>
                </a:solidFill>
                <a:miter lim="800000"/>
                <a:headEnd/>
                <a:tailEnd/>
              </a:ln>
            </p:spPr>
            <p:txBody>
              <a:bodyPr lIns="36576" tIns="36576" rIns="36576" bIns="36576"/>
              <a:lstStyle/>
              <a:p>
                <a:endParaRPr lang="en-US"/>
              </a:p>
            </p:txBody>
          </p:sp>
          <p:sp>
            <p:nvSpPr>
              <p:cNvPr id="31759" name="Rectangle 21"/>
              <p:cNvSpPr>
                <a:spLocks noChangeArrowheads="1"/>
              </p:cNvSpPr>
              <p:nvPr/>
            </p:nvSpPr>
            <p:spPr bwMode="auto">
              <a:xfrm>
                <a:off x="108171916" y="110818863"/>
                <a:ext cx="1235242" cy="481263"/>
              </a:xfrm>
              <a:prstGeom prst="rect">
                <a:avLst/>
              </a:prstGeom>
              <a:noFill/>
              <a:ln w="28575" algn="in">
                <a:solidFill>
                  <a:srgbClr val="00B0F0"/>
                </a:solidFill>
                <a:miter lim="800000"/>
                <a:headEnd/>
                <a:tailEnd/>
              </a:ln>
            </p:spPr>
            <p:txBody>
              <a:bodyPr lIns="36576" tIns="36576" rIns="36576" bIns="36576"/>
              <a:lstStyle/>
              <a:p>
                <a:endParaRPr lang="en-US"/>
              </a:p>
            </p:txBody>
          </p:sp>
          <p:sp>
            <p:nvSpPr>
              <p:cNvPr id="31760" name="Rectangle 22"/>
              <p:cNvSpPr>
                <a:spLocks noChangeArrowheads="1"/>
              </p:cNvSpPr>
              <p:nvPr/>
            </p:nvSpPr>
            <p:spPr bwMode="auto">
              <a:xfrm>
                <a:off x="112088195" y="110831755"/>
                <a:ext cx="1090863" cy="481263"/>
              </a:xfrm>
              <a:prstGeom prst="rect">
                <a:avLst/>
              </a:prstGeom>
              <a:noFill/>
              <a:ln w="28575" algn="in">
                <a:solidFill>
                  <a:srgbClr val="00B0F0"/>
                </a:solidFill>
                <a:miter lim="800000"/>
                <a:headEnd/>
                <a:tailEnd/>
              </a:ln>
            </p:spPr>
            <p:txBody>
              <a:bodyPr lIns="36576" tIns="36576" rIns="36576" bIns="36576"/>
              <a:lstStyle/>
              <a:p>
                <a:endParaRPr lang="en-US"/>
              </a:p>
            </p:txBody>
          </p:sp>
          <p:sp>
            <p:nvSpPr>
              <p:cNvPr id="31761" name="Rectangle 23"/>
              <p:cNvSpPr>
                <a:spLocks noChangeArrowheads="1"/>
              </p:cNvSpPr>
              <p:nvPr/>
            </p:nvSpPr>
            <p:spPr bwMode="auto">
              <a:xfrm>
                <a:off x="109464452" y="110831754"/>
                <a:ext cx="1235242" cy="481263"/>
              </a:xfrm>
              <a:prstGeom prst="rect">
                <a:avLst/>
              </a:prstGeom>
              <a:noFill/>
              <a:ln w="28575" algn="in">
                <a:solidFill>
                  <a:srgbClr val="00B0F0"/>
                </a:solidFill>
                <a:miter lim="800000"/>
                <a:headEnd/>
                <a:tailEnd/>
              </a:ln>
            </p:spPr>
            <p:txBody>
              <a:bodyPr lIns="36576" tIns="36576" rIns="36576" bIns="36576"/>
              <a:lstStyle/>
              <a:p>
                <a:endParaRPr lang="en-US"/>
              </a:p>
            </p:txBody>
          </p:sp>
        </p:grpSp>
        <p:pic>
          <p:nvPicPr>
            <p:cNvPr id="31755" name="Picture 24"/>
            <p:cNvPicPr>
              <a:picLocks noChangeAspect="1" noChangeArrowheads="1"/>
            </p:cNvPicPr>
            <p:nvPr/>
          </p:nvPicPr>
          <p:blipFill>
            <a:blip r:embed="rId3"/>
            <a:srcRect/>
            <a:stretch>
              <a:fillRect/>
            </a:stretch>
          </p:blipFill>
          <p:spPr bwMode="auto">
            <a:xfrm>
              <a:off x="109392379" y="111489065"/>
              <a:ext cx="1235468" cy="45276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additive="base">
                                        <p:cTn id="7" dur="500" fill="hold"/>
                                        <p:tgtEl>
                                          <p:spTgt spid="31753"/>
                                        </p:tgtEl>
                                        <p:attrNameLst>
                                          <p:attrName>ppt_x</p:attrName>
                                        </p:attrNameLst>
                                      </p:cBhvr>
                                      <p:tavLst>
                                        <p:tav tm="0">
                                          <p:val>
                                            <p:strVal val="#ppt_x"/>
                                          </p:val>
                                        </p:tav>
                                        <p:tav tm="100000">
                                          <p:val>
                                            <p:strVal val="#ppt_x"/>
                                          </p:val>
                                        </p:tav>
                                      </p:tavLst>
                                    </p:anim>
                                    <p:anim calcmode="lin" valueType="num">
                                      <p:cBhvr additive="base">
                                        <p:cTn id="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47663" y="-304800"/>
            <a:ext cx="8948737" cy="1295400"/>
          </a:xfrm>
        </p:spPr>
        <p:txBody>
          <a:bodyPr/>
          <a:lstStyle/>
          <a:p>
            <a:pPr eaLnBrk="1" hangingPunct="1"/>
            <a:r>
              <a:rPr lang="en-US" sz="3600" smtClean="0"/>
              <a:t>Be sure to study and review before you test!</a:t>
            </a:r>
          </a:p>
        </p:txBody>
      </p:sp>
      <p:sp>
        <p:nvSpPr>
          <p:cNvPr id="3" name="Content Placeholder 2"/>
          <p:cNvSpPr>
            <a:spLocks noGrp="1"/>
          </p:cNvSpPr>
          <p:nvPr>
            <p:ph idx="1"/>
          </p:nvPr>
        </p:nvSpPr>
        <p:spPr>
          <a:xfrm>
            <a:off x="152400" y="381000"/>
            <a:ext cx="7543800" cy="2362200"/>
          </a:xfrm>
        </p:spPr>
        <p:txBody>
          <a:bodyPr/>
          <a:lstStyle/>
          <a:p>
            <a:pPr eaLnBrk="1" hangingPunct="1"/>
            <a:r>
              <a:rPr lang="en-US" smtClean="0">
                <a:latin typeface="Abadi MT Condensed Light"/>
                <a:ea typeface="Abadi MT Condensed Light"/>
                <a:cs typeface="Abadi MT Condensed Light"/>
              </a:rPr>
              <a:t>Use the practice questions in your booklet </a:t>
            </a:r>
            <a:r>
              <a:rPr lang="en-US" sz="1600" smtClean="0">
                <a:latin typeface="Abadi MT Condensed Light"/>
                <a:ea typeface="Abadi MT Condensed Light"/>
                <a:cs typeface="Abadi MT Condensed Light"/>
              </a:rPr>
              <a:t>(Pages 9-15)</a:t>
            </a:r>
          </a:p>
          <a:p>
            <a:pPr eaLnBrk="1" hangingPunct="1"/>
            <a:r>
              <a:rPr lang="en-US" smtClean="0">
                <a:latin typeface="Abadi MT Condensed Light"/>
                <a:ea typeface="Abadi MT Condensed Light"/>
                <a:cs typeface="Abadi MT Condensed Light"/>
              </a:rPr>
              <a:t>Utilize: www.accuplacer.org</a:t>
            </a:r>
          </a:p>
        </p:txBody>
      </p:sp>
      <p:sp>
        <p:nvSpPr>
          <p:cNvPr id="4" name="Title 1"/>
          <p:cNvSpPr txBox="1">
            <a:spLocks/>
          </p:cNvSpPr>
          <p:nvPr/>
        </p:nvSpPr>
        <p:spPr bwMode="auto">
          <a:xfrm>
            <a:off x="381000" y="2667000"/>
            <a:ext cx="8534400" cy="914400"/>
          </a:xfrm>
          <a:prstGeom prst="rect">
            <a:avLst/>
          </a:prstGeom>
          <a:noFill/>
          <a:ln w="9525">
            <a:noFill/>
            <a:miter lim="800000"/>
            <a:headEnd/>
            <a:tailEnd/>
          </a:ln>
        </p:spPr>
        <p:txBody>
          <a:bodyPr anchor="b"/>
          <a:lstStyle/>
          <a:p>
            <a:r>
              <a:rPr lang="en-US" sz="2400" b="1">
                <a:solidFill>
                  <a:srgbClr val="262626"/>
                </a:solidFill>
                <a:latin typeface="Abadi MT Condensed Light"/>
                <a:ea typeface="Abadi MT Condensed Light"/>
                <a:cs typeface="Abadi MT Condensed Light"/>
              </a:rPr>
              <a:t>Bring a picture ID to your testing appointment</a:t>
            </a:r>
          </a:p>
          <a:p>
            <a:r>
              <a:rPr lang="en-US" sz="2400">
                <a:solidFill>
                  <a:srgbClr val="262626"/>
                </a:solidFill>
                <a:latin typeface="Abadi MT Condensed Light"/>
                <a:ea typeface="Abadi MT Condensed Light"/>
                <a:cs typeface="Abadi MT Condensed Light"/>
              </a:rPr>
              <a:t>You are </a:t>
            </a:r>
            <a:r>
              <a:rPr lang="en-US" sz="2400" u="sng">
                <a:solidFill>
                  <a:srgbClr val="262626"/>
                </a:solidFill>
                <a:latin typeface="Abadi MT Condensed Light"/>
                <a:ea typeface="Abadi MT Condensed Light"/>
                <a:cs typeface="Abadi MT Condensed Light"/>
              </a:rPr>
              <a:t>not</a:t>
            </a:r>
            <a:r>
              <a:rPr lang="en-US" sz="2400">
                <a:solidFill>
                  <a:srgbClr val="262626"/>
                </a:solidFill>
                <a:latin typeface="Abadi MT Condensed Light"/>
                <a:ea typeface="Abadi MT Condensed Light"/>
                <a:cs typeface="Abadi MT Condensed Light"/>
              </a:rPr>
              <a:t> allowed to use a calculator</a:t>
            </a:r>
          </a:p>
          <a:p>
            <a:endParaRPr lang="en-US" sz="2800" b="1">
              <a:solidFill>
                <a:srgbClr val="262626"/>
              </a:solidFill>
              <a:latin typeface="Abadi MT Condensed Light"/>
              <a:ea typeface="Abadi MT Condensed Light"/>
              <a:cs typeface="Abadi MT Condensed Light"/>
            </a:endParaRPr>
          </a:p>
        </p:txBody>
      </p:sp>
      <p:sp>
        <p:nvSpPr>
          <p:cNvPr id="6" name="Title 1"/>
          <p:cNvSpPr txBox="1">
            <a:spLocks/>
          </p:cNvSpPr>
          <p:nvPr/>
        </p:nvSpPr>
        <p:spPr bwMode="auto">
          <a:xfrm>
            <a:off x="381000" y="3657600"/>
            <a:ext cx="8534400" cy="914400"/>
          </a:xfrm>
          <a:prstGeom prst="rect">
            <a:avLst/>
          </a:prstGeom>
          <a:noFill/>
          <a:ln w="9525">
            <a:noFill/>
            <a:miter lim="800000"/>
            <a:headEnd/>
            <a:tailEnd/>
          </a:ln>
        </p:spPr>
        <p:txBody>
          <a:bodyPr anchor="b"/>
          <a:lstStyle/>
          <a:p>
            <a:r>
              <a:rPr lang="en-US" sz="2800">
                <a:solidFill>
                  <a:srgbClr val="262626"/>
                </a:solidFill>
                <a:latin typeface="Impact" pitchFamily="34" charset="0"/>
              </a:rPr>
              <a:t>You will sign up for an appointment at the end of this orientation</a:t>
            </a:r>
          </a:p>
        </p:txBody>
      </p:sp>
      <p:sp>
        <p:nvSpPr>
          <p:cNvPr id="7" name="TextBox 6"/>
          <p:cNvSpPr txBox="1">
            <a:spLocks noChangeArrowheads="1"/>
          </p:cNvSpPr>
          <p:nvPr/>
        </p:nvSpPr>
        <p:spPr bwMode="auto">
          <a:xfrm>
            <a:off x="381000" y="4572000"/>
            <a:ext cx="8534400" cy="1585913"/>
          </a:xfrm>
          <a:prstGeom prst="rect">
            <a:avLst/>
          </a:prstGeom>
          <a:noFill/>
          <a:ln w="9525">
            <a:noFill/>
            <a:miter lim="800000"/>
            <a:headEnd/>
            <a:tailEnd/>
          </a:ln>
        </p:spPr>
        <p:txBody>
          <a:bodyPr>
            <a:spAutoFit/>
          </a:bodyPr>
          <a:lstStyle/>
          <a:p>
            <a:r>
              <a:rPr lang="en-US" sz="2000">
                <a:latin typeface="Abadi MT Condensed Light"/>
                <a:ea typeface="Abadi MT Condensed Light"/>
                <a:cs typeface="Abadi MT Condensed Light"/>
              </a:rPr>
              <a:t>You can take the assessment at any campus.  To make an appointment for a different campus, call their Counseling Department or schedule on the Chaffey College website: www.chaffey.edu.</a:t>
            </a:r>
          </a:p>
          <a:p>
            <a:endParaRPr lang="en-US" sz="2000">
              <a:latin typeface="Abadi MT Condensed Light"/>
              <a:ea typeface="Abadi MT Condensed Light"/>
              <a:cs typeface="Abadi MT Condensed Light"/>
            </a:endParaRPr>
          </a:p>
          <a:p>
            <a:r>
              <a:rPr lang="en-US" b="1">
                <a:latin typeface="Abadi MT Condensed Light"/>
                <a:ea typeface="Abadi MT Condensed Light"/>
                <a:cs typeface="Abadi MT Condensed Light"/>
              </a:rPr>
              <a:t>Rancho:(909) 652-6200 	Chino:(909) 652-8000	 Fontana:(909) 652-7400</a:t>
            </a:r>
          </a:p>
        </p:txBody>
      </p:sp>
      <p:sp>
        <p:nvSpPr>
          <p:cNvPr id="9" name="Title 1"/>
          <p:cNvSpPr txBox="1">
            <a:spLocks/>
          </p:cNvSpPr>
          <p:nvPr/>
        </p:nvSpPr>
        <p:spPr bwMode="auto">
          <a:xfrm>
            <a:off x="304800" y="5943600"/>
            <a:ext cx="8534400" cy="914400"/>
          </a:xfrm>
          <a:prstGeom prst="rect">
            <a:avLst/>
          </a:prstGeom>
          <a:noFill/>
          <a:ln w="9525">
            <a:noFill/>
            <a:miter lim="800000"/>
            <a:headEnd/>
            <a:tailEnd/>
          </a:ln>
        </p:spPr>
        <p:txBody>
          <a:bodyPr anchor="b"/>
          <a:lstStyle/>
          <a:p>
            <a:pPr algn="ctr"/>
            <a:r>
              <a:rPr lang="en-US" sz="1600">
                <a:solidFill>
                  <a:srgbClr val="262626"/>
                </a:solidFill>
                <a:latin typeface="Abadi MT Condensed Light"/>
                <a:ea typeface="Abadi MT Condensed Light"/>
                <a:cs typeface="Abadi MT Condensed Light"/>
              </a:rPr>
              <a:t>If you’re taking the test at the Rancho campus, you will meet in the Counseling Office at the time of your appointment and wait to be called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www.clker.com/cliparts/P/u/2/a/j/f/people-hi.png"/>
          <p:cNvPicPr>
            <a:picLocks noChangeAspect="1" noChangeArrowheads="1"/>
          </p:cNvPicPr>
          <p:nvPr/>
        </p:nvPicPr>
        <p:blipFill>
          <a:blip r:embed="rId2"/>
          <a:srcRect/>
          <a:stretch>
            <a:fillRect/>
          </a:stretch>
        </p:blipFill>
        <p:spPr bwMode="auto">
          <a:xfrm>
            <a:off x="5510213" y="1368425"/>
            <a:ext cx="3000375" cy="1374775"/>
          </a:xfrm>
          <a:prstGeom prst="rect">
            <a:avLst/>
          </a:prstGeom>
          <a:noFill/>
          <a:ln w="9525">
            <a:noFill/>
            <a:miter lim="800000"/>
            <a:headEnd/>
            <a:tailEnd/>
          </a:ln>
        </p:spPr>
      </p:pic>
      <p:sp>
        <p:nvSpPr>
          <p:cNvPr id="2" name="Title 1"/>
          <p:cNvSpPr>
            <a:spLocks noGrp="1"/>
          </p:cNvSpPr>
          <p:nvPr>
            <p:ph type="title"/>
          </p:nvPr>
        </p:nvSpPr>
        <p:spPr>
          <a:xfrm>
            <a:off x="-19050" y="276225"/>
            <a:ext cx="8229600" cy="1252538"/>
          </a:xfrm>
        </p:spPr>
        <p:txBody>
          <a:bodyPr rtlCol="0">
            <a:normAutofit/>
          </a:bodyPr>
          <a:lstStyle/>
          <a:p>
            <a:pPr eaLnBrk="1" fontAlgn="auto" hangingPunct="1">
              <a:spcAft>
                <a:spcPts val="0"/>
              </a:spcAft>
              <a:defRPr/>
            </a:pPr>
            <a:r>
              <a:rPr lang="en-US" dirty="0" smtClean="0">
                <a:solidFill>
                  <a:schemeClr val="tx1">
                    <a:lumMod val="85000"/>
                    <a:lumOff val="15000"/>
                  </a:schemeClr>
                </a:solidFill>
              </a:rPr>
              <a:t>Time Management</a:t>
            </a:r>
            <a:br>
              <a:rPr lang="en-US" dirty="0" smtClean="0">
                <a:solidFill>
                  <a:schemeClr val="tx1">
                    <a:lumMod val="85000"/>
                    <a:lumOff val="15000"/>
                  </a:schemeClr>
                </a:solidFill>
              </a:rPr>
            </a:br>
            <a:r>
              <a:rPr lang="en-US" sz="1800" dirty="0" smtClean="0">
                <a:solidFill>
                  <a:schemeClr val="accent3">
                    <a:lumMod val="75000"/>
                  </a:schemeClr>
                </a:solidFill>
                <a:latin typeface="Century Gothic" panose="020B0502020202020204" pitchFamily="34" charset="0"/>
              </a:rPr>
              <a:t>Do not take on more than you can handle!</a:t>
            </a:r>
            <a:endParaRPr lang="en-US" sz="1800" dirty="0">
              <a:solidFill>
                <a:schemeClr val="accent3">
                  <a:lumMod val="75000"/>
                </a:schemeClr>
              </a:solidFill>
              <a:latin typeface="Century Gothic" panose="020B0502020202020204" pitchFamily="34" charset="0"/>
            </a:endParaRPr>
          </a:p>
        </p:txBody>
      </p:sp>
      <p:sp>
        <p:nvSpPr>
          <p:cNvPr id="7" name="Content Placeholder 5"/>
          <p:cNvSpPr>
            <a:spLocks noGrp="1"/>
          </p:cNvSpPr>
          <p:nvPr>
            <p:ph idx="1"/>
          </p:nvPr>
        </p:nvSpPr>
        <p:spPr>
          <a:xfrm>
            <a:off x="152400" y="2055813"/>
            <a:ext cx="3962400" cy="3963987"/>
          </a:xfrm>
          <a:solidFill>
            <a:schemeClr val="tx1">
              <a:lumMod val="65000"/>
              <a:lumOff val="35000"/>
            </a:schemeClr>
          </a:solidFill>
          <a:ln w="76200">
            <a:solidFill>
              <a:schemeClr val="tx1"/>
            </a:solidFill>
          </a:ln>
        </p:spPr>
        <p:txBody>
          <a:bodyPr rtlCol="0">
            <a:normAutofit fontScale="92500" lnSpcReduction="10000"/>
          </a:bodyPr>
          <a:lstStyle/>
          <a:p>
            <a:pPr marL="274320" indent="-274320" algn="ctr" eaLnBrk="1" fontAlgn="auto" hangingPunct="1">
              <a:lnSpc>
                <a:spcPct val="90000"/>
              </a:lnSpc>
              <a:spcAft>
                <a:spcPts val="0"/>
              </a:spcAft>
              <a:buFont typeface="Wingdings" pitchFamily="2" charset="2"/>
              <a:buNone/>
              <a:defRPr/>
            </a:pPr>
            <a:endParaRPr lang="en-US" sz="1600" b="1" dirty="0" smtClean="0"/>
          </a:p>
          <a:p>
            <a:pPr marL="274320" indent="-274320" algn="ctr" eaLnBrk="1" fontAlgn="auto" hangingPunct="1">
              <a:lnSpc>
                <a:spcPct val="90000"/>
              </a:lnSpc>
              <a:spcAft>
                <a:spcPts val="0"/>
              </a:spcAft>
              <a:buFont typeface="Wingdings" pitchFamily="2" charset="2"/>
              <a:buNone/>
              <a:defRPr/>
            </a:pPr>
            <a:r>
              <a:rPr lang="en-US" b="1" u="sng" dirty="0" smtClean="0">
                <a:solidFill>
                  <a:schemeClr val="bg1"/>
                </a:solidFill>
                <a:latin typeface="Arial" panose="020B0604020202020204" pitchFamily="34" charset="0"/>
                <a:cs typeface="Arial" panose="020B0604020202020204" pitchFamily="34" charset="0"/>
              </a:rPr>
              <a:t>Commitment of Time</a:t>
            </a:r>
          </a:p>
          <a:p>
            <a:pPr marL="274320" indent="-274320" eaLnBrk="1" fontAlgn="auto" hangingPunct="1">
              <a:lnSpc>
                <a:spcPct val="90000"/>
              </a:lnSpc>
              <a:spcAft>
                <a:spcPts val="0"/>
              </a:spcAft>
              <a:buFont typeface="Wingdings" pitchFamily="2" charset="2"/>
              <a:buNone/>
              <a:defRPr/>
            </a:pPr>
            <a:endParaRPr lang="en-US" sz="1600" dirty="0" smtClean="0">
              <a:solidFill>
                <a:schemeClr val="bg1"/>
              </a:solidFill>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Font typeface="Wingdings" pitchFamily="2" charset="2"/>
              <a:buNone/>
              <a:defRPr/>
            </a:pPr>
            <a:r>
              <a:rPr lang="en-US" sz="1600" dirty="0" smtClean="0">
                <a:solidFill>
                  <a:schemeClr val="bg1"/>
                </a:solidFill>
                <a:latin typeface="Arial" panose="020B0604020202020204" pitchFamily="34" charset="0"/>
                <a:cs typeface="Arial" panose="020B0604020202020204" pitchFamily="34" charset="0"/>
              </a:rPr>
              <a:t>1 unit  = 1 hour of classroom time per week</a:t>
            </a:r>
          </a:p>
          <a:p>
            <a:pPr marL="274320" indent="-274320" eaLnBrk="1" fontAlgn="auto" hangingPunct="1">
              <a:lnSpc>
                <a:spcPct val="90000"/>
              </a:lnSpc>
              <a:spcAft>
                <a:spcPts val="0"/>
              </a:spcAft>
              <a:buFont typeface="Wingdings" pitchFamily="2" charset="2"/>
              <a:buNone/>
              <a:defRPr/>
            </a:pPr>
            <a:endParaRPr lang="en-US" sz="1600" dirty="0" smtClean="0">
              <a:solidFill>
                <a:schemeClr val="bg1"/>
              </a:solidFill>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Font typeface="Wingdings" pitchFamily="2" charset="2"/>
              <a:buNone/>
              <a:defRPr/>
            </a:pPr>
            <a:r>
              <a:rPr lang="en-US" sz="1600" dirty="0" smtClean="0">
                <a:solidFill>
                  <a:schemeClr val="bg1"/>
                </a:solidFill>
                <a:latin typeface="Arial" panose="020B0604020202020204" pitchFamily="34" charset="0"/>
                <a:cs typeface="Arial" panose="020B0604020202020204" pitchFamily="34" charset="0"/>
              </a:rPr>
              <a:t>1 unit = 2 hours of study time  per week</a:t>
            </a:r>
          </a:p>
          <a:p>
            <a:pPr marL="274320" indent="-274320" eaLnBrk="1" fontAlgn="auto" hangingPunct="1">
              <a:lnSpc>
                <a:spcPct val="150000"/>
              </a:lnSpc>
              <a:spcAft>
                <a:spcPts val="0"/>
              </a:spcAft>
              <a:buFont typeface="Wingdings" pitchFamily="2" charset="2"/>
              <a:buNone/>
              <a:defRPr/>
            </a:pPr>
            <a:endParaRPr lang="en-US" sz="1600" dirty="0" smtClean="0">
              <a:solidFill>
                <a:schemeClr val="bg1"/>
              </a:solidFill>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Font typeface="Arial" pitchFamily="34" charset="0"/>
              <a:buNone/>
              <a:defRPr/>
            </a:pPr>
            <a:r>
              <a:rPr lang="en-US" sz="1600" dirty="0" smtClean="0">
                <a:solidFill>
                  <a:schemeClr val="bg1"/>
                </a:solidFill>
                <a:latin typeface="Arial" panose="020B0604020202020204" pitchFamily="34" charset="0"/>
                <a:cs typeface="Arial" panose="020B0604020202020204" pitchFamily="34" charset="0"/>
              </a:rPr>
              <a:t>3 units= 3 hours of classroom time per week</a:t>
            </a:r>
          </a:p>
          <a:p>
            <a:pPr marL="274320" indent="-274320" eaLnBrk="1" fontAlgn="auto" hangingPunct="1">
              <a:lnSpc>
                <a:spcPct val="90000"/>
              </a:lnSpc>
              <a:spcAft>
                <a:spcPts val="0"/>
              </a:spcAft>
              <a:buFont typeface="Arial" pitchFamily="34" charset="0"/>
              <a:buNone/>
              <a:defRPr/>
            </a:pPr>
            <a:endParaRPr lang="en-US" sz="1600" dirty="0" smtClean="0">
              <a:solidFill>
                <a:schemeClr val="bg1"/>
              </a:solidFill>
              <a:latin typeface="Arial" panose="020B0604020202020204" pitchFamily="34" charset="0"/>
              <a:cs typeface="Arial" panose="020B0604020202020204" pitchFamily="34" charset="0"/>
            </a:endParaRPr>
          </a:p>
          <a:p>
            <a:pPr marL="274320" indent="-274320" eaLnBrk="1" fontAlgn="auto" hangingPunct="1">
              <a:lnSpc>
                <a:spcPct val="90000"/>
              </a:lnSpc>
              <a:spcAft>
                <a:spcPts val="0"/>
              </a:spcAft>
              <a:buFont typeface="Arial" pitchFamily="34" charset="0"/>
              <a:buNone/>
              <a:defRPr/>
            </a:pPr>
            <a:r>
              <a:rPr lang="en-US" sz="1600" dirty="0" smtClean="0">
                <a:solidFill>
                  <a:schemeClr val="bg1"/>
                </a:solidFill>
                <a:latin typeface="Arial" panose="020B0604020202020204" pitchFamily="34" charset="0"/>
                <a:cs typeface="Arial" panose="020B0604020202020204" pitchFamily="34" charset="0"/>
              </a:rPr>
              <a:t>3 units = 6 hours of study time  ( 3x2 =6)  </a:t>
            </a:r>
          </a:p>
          <a:p>
            <a:pPr marL="274320" indent="-274320" eaLnBrk="1" fontAlgn="auto" hangingPunct="1">
              <a:lnSpc>
                <a:spcPct val="90000"/>
              </a:lnSpc>
              <a:spcAft>
                <a:spcPts val="0"/>
              </a:spcAft>
              <a:buFont typeface="Arial" pitchFamily="34" charset="0"/>
              <a:buNone/>
              <a:defRPr/>
            </a:pPr>
            <a:endParaRPr lang="en-US" sz="1600" dirty="0" smtClean="0">
              <a:solidFill>
                <a:schemeClr val="bg1"/>
              </a:solidFill>
              <a:latin typeface="Arial" panose="020B0604020202020204" pitchFamily="34" charset="0"/>
              <a:cs typeface="Arial" panose="020B0604020202020204" pitchFamily="34" charset="0"/>
            </a:endParaRPr>
          </a:p>
          <a:p>
            <a:pPr marL="274320" indent="-274320" eaLnBrk="1" fontAlgn="auto" hangingPunct="1">
              <a:lnSpc>
                <a:spcPct val="150000"/>
              </a:lnSpc>
              <a:spcAft>
                <a:spcPts val="0"/>
              </a:spcAft>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12 Units= </a:t>
            </a:r>
            <a:r>
              <a:rPr lang="en-US" sz="1600" dirty="0" smtClean="0">
                <a:solidFill>
                  <a:schemeClr val="bg1"/>
                </a:solidFill>
                <a:latin typeface="Arial" panose="020B0604020202020204" pitchFamily="34" charset="0"/>
                <a:cs typeface="Arial" panose="020B0604020202020204" pitchFamily="34" charset="0"/>
              </a:rPr>
              <a:t>12 hours of classroom time</a:t>
            </a:r>
          </a:p>
          <a:p>
            <a:pPr marL="274320" indent="-274320" eaLnBrk="1" fontAlgn="auto" hangingPunct="1">
              <a:lnSpc>
                <a:spcPct val="150000"/>
              </a:lnSpc>
              <a:spcAft>
                <a:spcPts val="0"/>
              </a:spcAft>
              <a:buFont typeface="Wingdings" pitchFamily="2" charset="2"/>
              <a:buNone/>
              <a:defRPr/>
            </a:pPr>
            <a:r>
              <a:rPr lang="en-US" sz="1600" dirty="0" smtClean="0">
                <a:solidFill>
                  <a:schemeClr val="bg1"/>
                </a:solidFill>
                <a:latin typeface="Arial" panose="020B0604020202020204" pitchFamily="34" charset="0"/>
                <a:cs typeface="Arial" panose="020B0604020202020204" pitchFamily="34" charset="0"/>
              </a:rPr>
              <a:t> 24 hours of study time = </a:t>
            </a:r>
            <a:r>
              <a:rPr lang="en-US" sz="2200" b="1" dirty="0" smtClean="0">
                <a:solidFill>
                  <a:schemeClr val="bg1"/>
                </a:solidFill>
                <a:latin typeface="Arial" panose="020B0604020202020204" pitchFamily="34" charset="0"/>
                <a:cs typeface="Arial" panose="020B0604020202020204" pitchFamily="34" charset="0"/>
              </a:rPr>
              <a:t>36 </a:t>
            </a:r>
            <a:r>
              <a:rPr lang="en-US" sz="2200" dirty="0" smtClean="0">
                <a:solidFill>
                  <a:schemeClr val="bg1"/>
                </a:solidFill>
                <a:latin typeface="Arial" panose="020B0604020202020204" pitchFamily="34" charset="0"/>
                <a:cs typeface="Arial" panose="020B0604020202020204" pitchFamily="34" charset="0"/>
              </a:rPr>
              <a:t>hours</a:t>
            </a:r>
          </a:p>
        </p:txBody>
      </p:sp>
      <p:sp>
        <p:nvSpPr>
          <p:cNvPr id="4" name="Rounded Rectangular Callout 3"/>
          <p:cNvSpPr/>
          <p:nvPr/>
        </p:nvSpPr>
        <p:spPr>
          <a:xfrm>
            <a:off x="4277116" y="2209799"/>
            <a:ext cx="1318886" cy="533401"/>
          </a:xfrm>
          <a:prstGeom prst="wedgeRoundRectCallout">
            <a:avLst>
              <a:gd name="adj1" fmla="val 80536"/>
              <a:gd name="adj2" fmla="val -105171"/>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t>How many classes should I take?</a:t>
            </a:r>
          </a:p>
        </p:txBody>
      </p:sp>
      <p:sp>
        <p:nvSpPr>
          <p:cNvPr id="5" name="Rounded Rectangular Callout 4"/>
          <p:cNvSpPr/>
          <p:nvPr/>
        </p:nvSpPr>
        <p:spPr>
          <a:xfrm>
            <a:off x="2584015" y="1524000"/>
            <a:ext cx="2934222" cy="343794"/>
          </a:xfrm>
          <a:prstGeom prst="wedgeRoundRectCallout">
            <a:avLst>
              <a:gd name="adj1" fmla="val 66325"/>
              <a:gd name="adj2" fmla="val 19570"/>
              <a:gd name="adj3" fmla="val 16667"/>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1200" dirty="0"/>
              <a:t>Can I still work while coming to school?</a:t>
            </a:r>
          </a:p>
        </p:txBody>
      </p:sp>
      <p:sp>
        <p:nvSpPr>
          <p:cNvPr id="8" name="TextBox 7"/>
          <p:cNvSpPr txBox="1"/>
          <p:nvPr/>
        </p:nvSpPr>
        <p:spPr>
          <a:xfrm>
            <a:off x="4487863" y="2895600"/>
            <a:ext cx="4419600" cy="3540125"/>
          </a:xfrm>
          <a:prstGeom prst="rect">
            <a:avLst/>
          </a:prstGeom>
          <a:noFill/>
        </p:spPr>
        <p:txBody>
          <a:bodyPr>
            <a:spAutoFit/>
          </a:bodyPr>
          <a:lstStyle/>
          <a:p>
            <a:pPr fontAlgn="auto">
              <a:spcBef>
                <a:spcPts val="0"/>
              </a:spcBef>
              <a:spcAft>
                <a:spcPts val="0"/>
              </a:spcAft>
              <a:defRPr/>
            </a:pPr>
            <a:r>
              <a:rPr lang="en-US" sz="2200" b="1" dirty="0">
                <a:latin typeface="+mj-lt"/>
              </a:rPr>
              <a:t>Things to consider when deciding how many units to take:</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Work</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Sleeping</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Commuting</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Eating</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Grooming</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Health</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Family</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Friends</a:t>
            </a:r>
          </a:p>
          <a:p>
            <a:pPr marL="285750" indent="-285750" fontAlgn="auto">
              <a:spcBef>
                <a:spcPts val="0"/>
              </a:spcBef>
              <a:spcAft>
                <a:spcPts val="0"/>
              </a:spcAft>
              <a:buFont typeface="Arial" panose="020B0604020202020204" pitchFamily="34" charset="0"/>
              <a:buChar char="•"/>
              <a:defRPr/>
            </a:pPr>
            <a:r>
              <a:rPr lang="en-US" dirty="0">
                <a:latin typeface="Arial"/>
                <a:cs typeface="Arial"/>
              </a:rPr>
              <a:t>Relationships</a:t>
            </a:r>
          </a:p>
          <a:p>
            <a:pPr fontAlgn="auto">
              <a:spcBef>
                <a:spcPts val="0"/>
              </a:spcBef>
              <a:spcAft>
                <a:spcPts val="0"/>
              </a:spcAft>
              <a:defRPr/>
            </a:pPr>
            <a:endParaRPr lang="en-US" dirty="0">
              <a:latin typeface="+mn-lt"/>
            </a:endParaRPr>
          </a:p>
        </p:txBody>
      </p:sp>
      <p:sp>
        <p:nvSpPr>
          <p:cNvPr id="9" name="Rounded Rectangular Callout 8"/>
          <p:cNvSpPr/>
          <p:nvPr/>
        </p:nvSpPr>
        <p:spPr>
          <a:xfrm>
            <a:off x="7738476" y="609600"/>
            <a:ext cx="1222853" cy="609600"/>
          </a:xfrm>
          <a:prstGeom prst="wedgeRoundRectCallout">
            <a:avLst>
              <a:gd name="adj1" fmla="val -31455"/>
              <a:gd name="adj2" fmla="val 96858"/>
              <a:gd name="adj3" fmla="val 16667"/>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200" dirty="0"/>
              <a:t>Is coming to school full time right for me?</a:t>
            </a:r>
          </a:p>
        </p:txBody>
      </p:sp>
      <p:sp>
        <p:nvSpPr>
          <p:cNvPr id="6" name="Rounded Rectangular Callout 5"/>
          <p:cNvSpPr/>
          <p:nvPr/>
        </p:nvSpPr>
        <p:spPr>
          <a:xfrm>
            <a:off x="5943600" y="457200"/>
            <a:ext cx="1676400" cy="513182"/>
          </a:xfrm>
          <a:prstGeom prst="wedgeRoundRectCallout">
            <a:avLst>
              <a:gd name="adj1" fmla="val 23953"/>
              <a:gd name="adj2" fmla="val 119107"/>
              <a:gd name="adj3" fmla="val 16667"/>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t>How much time should I expect to spend studying?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6"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 calcmode="lin" valueType="num">
                                      <p:cBhvr additive="base">
                                        <p:cTn id="48"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6" fill="hold" nodeType="after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additive="base">
                                        <p:cTn id="53"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500"/>
                            </p:stCondLst>
                            <p:childTnLst>
                              <p:par>
                                <p:cTn id="56" presetID="2" presetClass="entr" presetSubtype="6" fill="hold" nodeType="after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 calcmode="lin" valueType="num">
                                      <p:cBhvr additive="base">
                                        <p:cTn id="58"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2" presetClass="entr" presetSubtype="6" fill="hold" nodeType="after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anim calcmode="lin" valueType="num">
                                      <p:cBhvr additive="base">
                                        <p:cTn id="63"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6" fill="hold" nodeType="afterEffect">
                                  <p:stCondLst>
                                    <p:cond delay="0"/>
                                  </p:stCondLst>
                                  <p:childTnLst>
                                    <p:set>
                                      <p:cBhvr>
                                        <p:cTn id="67" dur="1" fill="hold">
                                          <p:stCondLst>
                                            <p:cond delay="0"/>
                                          </p:stCondLst>
                                        </p:cTn>
                                        <p:tgtEl>
                                          <p:spTgt spid="8">
                                            <p:txEl>
                                              <p:pRg st="6" end="6"/>
                                            </p:txEl>
                                          </p:spTgt>
                                        </p:tgtEl>
                                        <p:attrNameLst>
                                          <p:attrName>style.visibility</p:attrName>
                                        </p:attrNameLst>
                                      </p:cBhvr>
                                      <p:to>
                                        <p:strVal val="visible"/>
                                      </p:to>
                                    </p:set>
                                    <p:anim calcmode="lin" valueType="num">
                                      <p:cBhvr additive="base">
                                        <p:cTn id="68"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6" fill="hold" nodeType="afterEffect">
                                  <p:stCondLst>
                                    <p:cond delay="0"/>
                                  </p:stCondLst>
                                  <p:childTnLst>
                                    <p:set>
                                      <p:cBhvr>
                                        <p:cTn id="72" dur="1" fill="hold">
                                          <p:stCondLst>
                                            <p:cond delay="0"/>
                                          </p:stCondLst>
                                        </p:cTn>
                                        <p:tgtEl>
                                          <p:spTgt spid="8">
                                            <p:txEl>
                                              <p:pRg st="7" end="7"/>
                                            </p:txEl>
                                          </p:spTgt>
                                        </p:tgtEl>
                                        <p:attrNameLst>
                                          <p:attrName>style.visibility</p:attrName>
                                        </p:attrNameLst>
                                      </p:cBhvr>
                                      <p:to>
                                        <p:strVal val="visible"/>
                                      </p:to>
                                    </p:set>
                                    <p:anim calcmode="lin" valueType="num">
                                      <p:cBhvr additive="base">
                                        <p:cTn id="73"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2" presetClass="entr" presetSubtype="6" fill="hold" nodeType="afterEffect">
                                  <p:stCondLst>
                                    <p:cond delay="0"/>
                                  </p:stCondLst>
                                  <p:childTnLst>
                                    <p:set>
                                      <p:cBhvr>
                                        <p:cTn id="77" dur="1" fill="hold">
                                          <p:stCondLst>
                                            <p:cond delay="0"/>
                                          </p:stCondLst>
                                        </p:cTn>
                                        <p:tgtEl>
                                          <p:spTgt spid="8">
                                            <p:txEl>
                                              <p:pRg st="8" end="8"/>
                                            </p:txEl>
                                          </p:spTgt>
                                        </p:tgtEl>
                                        <p:attrNameLst>
                                          <p:attrName>style.visibility</p:attrName>
                                        </p:attrNameLst>
                                      </p:cBhvr>
                                      <p:to>
                                        <p:strVal val="visible"/>
                                      </p:to>
                                    </p:set>
                                    <p:anim calcmode="lin" valueType="num">
                                      <p:cBhvr additive="base">
                                        <p:cTn id="78"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6" fill="hold" nodeType="afterEffect">
                                  <p:stCondLst>
                                    <p:cond delay="0"/>
                                  </p:stCondLst>
                                  <p:childTnLst>
                                    <p:set>
                                      <p:cBhvr>
                                        <p:cTn id="82" dur="1" fill="hold">
                                          <p:stCondLst>
                                            <p:cond delay="0"/>
                                          </p:stCondLst>
                                        </p:cTn>
                                        <p:tgtEl>
                                          <p:spTgt spid="8">
                                            <p:txEl>
                                              <p:pRg st="9" end="9"/>
                                            </p:txEl>
                                          </p:spTgt>
                                        </p:tgtEl>
                                        <p:attrNameLst>
                                          <p:attrName>style.visibility</p:attrName>
                                        </p:attrNameLst>
                                      </p:cBhvr>
                                      <p:to>
                                        <p:strVal val="visible"/>
                                      </p:to>
                                    </p:set>
                                    <p:anim calcmode="lin" valueType="num">
                                      <p:cBhvr additive="base">
                                        <p:cTn id="83"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990600"/>
            <a:ext cx="3048000" cy="1143000"/>
          </a:xfrm>
        </p:spPr>
        <p:txBody>
          <a:bodyPr/>
          <a:lstStyle/>
          <a:p>
            <a:pPr eaLnBrk="1" hangingPunct="1"/>
            <a:r>
              <a:rPr lang="en-US" smtClean="0"/>
              <a:t>Mindset</a:t>
            </a:r>
            <a:endParaRPr lang="en-US" smtClean="0">
              <a:latin typeface="Abadi MT Condensed Light"/>
              <a:ea typeface="Abadi MT Condensed Light"/>
              <a:cs typeface="Abadi MT Condensed Light"/>
            </a:endParaRPr>
          </a:p>
        </p:txBody>
      </p:sp>
      <p:sp>
        <p:nvSpPr>
          <p:cNvPr id="3" name="Content Placeholder 2"/>
          <p:cNvSpPr>
            <a:spLocks noGrp="1"/>
          </p:cNvSpPr>
          <p:nvPr>
            <p:ph idx="1"/>
          </p:nvPr>
        </p:nvSpPr>
        <p:spPr>
          <a:xfrm>
            <a:off x="3200400" y="914400"/>
            <a:ext cx="5715000" cy="1676400"/>
          </a:xfrm>
        </p:spPr>
        <p:txBody>
          <a:bodyPr/>
          <a:lstStyle/>
          <a:p>
            <a:pPr marL="0" indent="0" algn="ctr" eaLnBrk="1" hangingPunct="1">
              <a:buFont typeface="Arial" charset="0"/>
              <a:buNone/>
            </a:pPr>
            <a:r>
              <a:rPr lang="en-US" sz="2800" b="1" u="sng" smtClean="0">
                <a:latin typeface="Arial Narrow" pitchFamily="34" charset="0"/>
                <a:ea typeface="Arial Narrow" pitchFamily="34" charset="0"/>
                <a:cs typeface="Arial Narrow" pitchFamily="34" charset="0"/>
              </a:rPr>
              <a:t>Mindsets</a:t>
            </a:r>
            <a:r>
              <a:rPr lang="en-US" sz="2800" b="1" smtClean="0">
                <a:latin typeface="Arial Narrow" pitchFamily="34" charset="0"/>
                <a:ea typeface="Arial Narrow" pitchFamily="34" charset="0"/>
                <a:cs typeface="Arial Narrow" pitchFamily="34" charset="0"/>
              </a:rPr>
              <a:t> are beliefs about yourself and your most basic qualities. </a:t>
            </a:r>
          </a:p>
        </p:txBody>
      </p:sp>
      <p:pic>
        <p:nvPicPr>
          <p:cNvPr id="34819" name="Picture 3"/>
          <p:cNvPicPr>
            <a:picLocks noChangeAspect="1"/>
          </p:cNvPicPr>
          <p:nvPr/>
        </p:nvPicPr>
        <p:blipFill>
          <a:blip r:embed="rId2"/>
          <a:srcRect/>
          <a:stretch>
            <a:fillRect/>
          </a:stretch>
        </p:blipFill>
        <p:spPr bwMode="auto">
          <a:xfrm rot="-621098">
            <a:off x="601663" y="2232025"/>
            <a:ext cx="2260600" cy="3509963"/>
          </a:xfrm>
          <a:prstGeom prst="rect">
            <a:avLst/>
          </a:prstGeom>
          <a:noFill/>
          <a:ln w="57150">
            <a:solidFill>
              <a:schemeClr val="tx1"/>
            </a:solidFill>
            <a:miter lim="800000"/>
            <a:headEnd/>
            <a:tailEnd/>
          </a:ln>
        </p:spPr>
      </p:pic>
      <p:sp>
        <p:nvSpPr>
          <p:cNvPr id="5" name="TextBox 4"/>
          <p:cNvSpPr txBox="1">
            <a:spLocks noChangeArrowheads="1"/>
          </p:cNvSpPr>
          <p:nvPr/>
        </p:nvSpPr>
        <p:spPr bwMode="auto">
          <a:xfrm>
            <a:off x="3505200" y="2209800"/>
            <a:ext cx="5638800" cy="2524125"/>
          </a:xfrm>
          <a:prstGeom prst="rect">
            <a:avLst/>
          </a:prstGeom>
          <a:noFill/>
          <a:ln w="9525">
            <a:noFill/>
            <a:miter lim="800000"/>
            <a:headEnd/>
            <a:tailEnd/>
          </a:ln>
        </p:spPr>
        <p:txBody>
          <a:bodyPr>
            <a:spAutoFit/>
          </a:bodyPr>
          <a:lstStyle/>
          <a:p>
            <a:endParaRPr lang="en-US" sz="2000">
              <a:latin typeface="Arial Narrow" pitchFamily="34" charset="0"/>
              <a:ea typeface="Arial Narrow" pitchFamily="34" charset="0"/>
              <a:cs typeface="Arial Narrow" pitchFamily="34" charset="0"/>
            </a:endParaRPr>
          </a:p>
          <a:p>
            <a:r>
              <a:rPr lang="en-US" sz="2000">
                <a:latin typeface="Arial Narrow" pitchFamily="34" charset="0"/>
                <a:ea typeface="Arial Narrow" pitchFamily="34" charset="0"/>
                <a:cs typeface="Arial Narrow" pitchFamily="34" charset="0"/>
              </a:rPr>
              <a:t>Think about your intelligence, your talents, your personality…</a:t>
            </a:r>
          </a:p>
          <a:p>
            <a:endParaRPr lang="en-US" sz="2000">
              <a:latin typeface="Arial Narrow" pitchFamily="34" charset="0"/>
              <a:ea typeface="Arial Narrow" pitchFamily="34" charset="0"/>
              <a:cs typeface="Arial Narrow" pitchFamily="34" charset="0"/>
            </a:endParaRPr>
          </a:p>
          <a:p>
            <a:r>
              <a:rPr lang="en-US" sz="2000">
                <a:latin typeface="Arial Narrow" pitchFamily="34" charset="0"/>
                <a:ea typeface="Arial Narrow" pitchFamily="34" charset="0"/>
                <a:cs typeface="Arial Narrow" pitchFamily="34" charset="0"/>
              </a:rPr>
              <a:t>Are these qualities simply fixed traits, carved in stone and unable to change? Or are they things you have control over?</a:t>
            </a:r>
          </a:p>
          <a:p>
            <a:endParaRPr lang="en-US">
              <a:latin typeface="Times New Roman" pitchFamily="18" charset="0"/>
            </a:endParaRPr>
          </a:p>
        </p:txBody>
      </p:sp>
      <p:sp>
        <p:nvSpPr>
          <p:cNvPr id="7" name="TextBox 6"/>
          <p:cNvSpPr txBox="1"/>
          <p:nvPr/>
        </p:nvSpPr>
        <p:spPr>
          <a:xfrm>
            <a:off x="3200400" y="4953000"/>
            <a:ext cx="5943600" cy="646113"/>
          </a:xfrm>
          <a:prstGeom prst="rect">
            <a:avLst/>
          </a:prstGeom>
          <a:noFill/>
        </p:spPr>
        <p:txBody>
          <a:bodyPr>
            <a:spAutoFit/>
          </a:bodyPr>
          <a:lstStyle/>
          <a:p>
            <a:pPr fontAlgn="auto">
              <a:spcBef>
                <a:spcPts val="0"/>
              </a:spcBef>
              <a:spcAft>
                <a:spcPts val="0"/>
              </a:spcAft>
              <a:defRPr/>
            </a:pPr>
            <a:r>
              <a:rPr lang="en-US" sz="3600" dirty="0">
                <a:latin typeface="+mj-lt"/>
                <a:cs typeface="Arial Narrow"/>
              </a:rPr>
              <a:t>There are 2 types of mindsets…</a:t>
            </a:r>
          </a:p>
        </p:txBody>
      </p:sp>
      <p:sp>
        <p:nvSpPr>
          <p:cNvPr id="34822" name="TextBox 5"/>
          <p:cNvSpPr txBox="1">
            <a:spLocks noChangeArrowheads="1"/>
          </p:cNvSpPr>
          <p:nvPr/>
        </p:nvSpPr>
        <p:spPr bwMode="auto">
          <a:xfrm>
            <a:off x="228600" y="457200"/>
            <a:ext cx="8915400" cy="646113"/>
          </a:xfrm>
          <a:prstGeom prst="rect">
            <a:avLst/>
          </a:prstGeom>
          <a:noFill/>
          <a:ln w="9525">
            <a:noFill/>
            <a:miter lim="800000"/>
            <a:headEnd/>
            <a:tailEnd/>
          </a:ln>
        </p:spPr>
        <p:txBody>
          <a:bodyPr>
            <a:spAutoFit/>
          </a:bodyPr>
          <a:lstStyle/>
          <a:p>
            <a:r>
              <a:rPr lang="en-US">
                <a:latin typeface="Abadi MT Condensed Light"/>
                <a:ea typeface="Abadi MT Condensed Light"/>
                <a:cs typeface="Abadi MT Condensed Light"/>
              </a:rPr>
              <a:t>Now that we</a:t>
            </a:r>
            <a:r>
              <a:rPr lang="fr-FR">
                <a:latin typeface="Abadi MT Condensed Light"/>
                <a:ea typeface="Abadi MT Condensed Light"/>
                <a:cs typeface="Abadi MT Condensed Light"/>
              </a:rPr>
              <a:t>’</a:t>
            </a:r>
            <a:r>
              <a:rPr lang="en-US">
                <a:latin typeface="Abadi MT Condensed Light"/>
                <a:ea typeface="Abadi MT Condensed Light"/>
                <a:cs typeface="Abadi MT Condensed Light"/>
              </a:rPr>
              <a:t>ve discussed the time you will need to commit to school, lets discuss how you can be successful while attending Chaffey College…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321800" cy="16002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Outline for New Student Orientation</a:t>
            </a:r>
            <a:endParaRPr lang="en-US" dirty="0">
              <a:solidFill>
                <a:schemeClr val="tx1">
                  <a:lumMod val="85000"/>
                  <a:lumOff val="15000"/>
                </a:schemeClr>
              </a:solidFill>
            </a:endParaRPr>
          </a:p>
        </p:txBody>
      </p:sp>
      <p:sp>
        <p:nvSpPr>
          <p:cNvPr id="3" name="Content Placeholder 2"/>
          <p:cNvSpPr>
            <a:spLocks noGrp="1"/>
          </p:cNvSpPr>
          <p:nvPr>
            <p:ph idx="1"/>
          </p:nvPr>
        </p:nvSpPr>
        <p:spPr>
          <a:xfrm>
            <a:off x="228600" y="1066800"/>
            <a:ext cx="7543800" cy="5105400"/>
          </a:xfrm>
        </p:spPr>
        <p:txBody>
          <a:bodyPr rtlCol="0">
            <a:normAutofit fontScale="85000" lnSpcReduction="20000"/>
          </a:bodyPr>
          <a:lstStyle/>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Getting started at Chaffey</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Student Services</a:t>
            </a:r>
          </a:p>
          <a:p>
            <a:pPr marL="274320" indent="-274320" eaLnBrk="1" fontAlgn="auto" hangingPunct="1">
              <a:spcAft>
                <a:spcPts val="0"/>
              </a:spcAft>
              <a:buFont typeface="Arial" pitchFamily="34" charset="0"/>
              <a:buChar char="•"/>
              <a:defRPr/>
            </a:pPr>
            <a:r>
              <a:rPr lang="en-US" sz="2900" dirty="0" err="1" smtClean="0">
                <a:latin typeface="Abadi MT Condensed Light"/>
                <a:cs typeface="Abadi MT Condensed Light"/>
              </a:rPr>
              <a:t>MyChaffeyVIEW</a:t>
            </a:r>
            <a:endParaRPr lang="en-US" sz="2900" dirty="0" smtClean="0">
              <a:latin typeface="Abadi MT Condensed Light"/>
              <a:cs typeface="Abadi MT Condensed Light"/>
            </a:endParaRP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Certificate, Associate Degree, and Transfer Requirements</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Cost of Attending Chaffey College</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Financial Aid</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Academic Expectations</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Student Success Initiative</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Assessment Testing</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Time Management</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Mindset</a:t>
            </a:r>
          </a:p>
          <a:p>
            <a:pPr marL="274320" indent="-274320" eaLnBrk="1" fontAlgn="auto" hangingPunct="1">
              <a:spcAft>
                <a:spcPts val="0"/>
              </a:spcAft>
              <a:buFont typeface="Arial" pitchFamily="34" charset="0"/>
              <a:buChar char="•"/>
              <a:defRPr/>
            </a:pPr>
            <a:r>
              <a:rPr lang="en-US" sz="2900" dirty="0" smtClean="0">
                <a:latin typeface="Abadi MT Condensed Light"/>
                <a:cs typeface="Abadi MT Condensed Light"/>
              </a:rPr>
              <a:t>Student Educational Planning Workshop</a:t>
            </a:r>
          </a:p>
        </p:txBody>
      </p:sp>
      <p:sp>
        <p:nvSpPr>
          <p:cNvPr id="16387" name="TextBox 3"/>
          <p:cNvSpPr txBox="1">
            <a:spLocks noChangeArrowheads="1"/>
          </p:cNvSpPr>
          <p:nvPr/>
        </p:nvSpPr>
        <p:spPr bwMode="auto">
          <a:xfrm>
            <a:off x="762000" y="6172200"/>
            <a:ext cx="7315200" cy="584200"/>
          </a:xfrm>
          <a:prstGeom prst="rect">
            <a:avLst/>
          </a:prstGeom>
          <a:noFill/>
          <a:ln w="9525">
            <a:noFill/>
            <a:miter lim="800000"/>
            <a:headEnd/>
            <a:tailEnd/>
          </a:ln>
        </p:spPr>
        <p:txBody>
          <a:bodyPr>
            <a:spAutoFit/>
          </a:bodyPr>
          <a:lstStyle/>
          <a:p>
            <a:r>
              <a:rPr lang="en-US" sz="1600">
                <a:latin typeface="Arial Narrow" pitchFamily="34" charset="0"/>
              </a:rPr>
              <a:t>Students who are still enrolled in high school must attend a different orientation.  Please let us know if this applies to you!</a:t>
            </a:r>
          </a:p>
        </p:txBody>
      </p:sp>
      <p:sp>
        <p:nvSpPr>
          <p:cNvPr id="5" name="5-Point Star 4"/>
          <p:cNvSpPr/>
          <p:nvPr/>
        </p:nvSpPr>
        <p:spPr>
          <a:xfrm>
            <a:off x="304800" y="6248400"/>
            <a:ext cx="381000" cy="381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1" name="Picture 7"/>
          <p:cNvPicPr>
            <a:picLocks noChangeAspect="1"/>
          </p:cNvPicPr>
          <p:nvPr/>
        </p:nvPicPr>
        <p:blipFill>
          <a:blip r:embed="rId2"/>
          <a:srcRect/>
          <a:stretch>
            <a:fillRect/>
          </a:stretch>
        </p:blipFill>
        <p:spPr bwMode="auto">
          <a:xfrm>
            <a:off x="5638800" y="3048000"/>
            <a:ext cx="3048000" cy="19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27" presetClass="emph" presetSubtype="0" repeatCount="10000" fill="remove" grpId="0" nodeType="afterEffect">
                                  <p:stCondLst>
                                    <p:cond delay="0"/>
                                  </p:stCondLst>
                                  <p:childTnLst>
                                    <p:animClr clrSpc="rgb" dir="cw">
                                      <p:cBhvr override="childStyle">
                                        <p:cTn id="77" dur="1500" autoRev="1" fill="remove"/>
                                        <p:tgtEl>
                                          <p:spTgt spid="5"/>
                                        </p:tgtEl>
                                        <p:attrNameLst>
                                          <p:attrName>style.color</p:attrName>
                                        </p:attrNameLst>
                                      </p:cBhvr>
                                      <p:to>
                                        <a:schemeClr val="bg1"/>
                                      </p:to>
                                    </p:animClr>
                                    <p:animClr clrSpc="rgb" dir="cw">
                                      <p:cBhvr>
                                        <p:cTn id="78" dur="1500" autoRev="1" fill="remove"/>
                                        <p:tgtEl>
                                          <p:spTgt spid="5"/>
                                        </p:tgtEl>
                                        <p:attrNameLst>
                                          <p:attrName>fillcolor</p:attrName>
                                        </p:attrNameLst>
                                      </p:cBhvr>
                                      <p:to>
                                        <a:schemeClr val="bg1"/>
                                      </p:to>
                                    </p:animClr>
                                    <p:set>
                                      <p:cBhvr>
                                        <p:cTn id="79" dur="1500" autoRev="1" fill="remove"/>
                                        <p:tgtEl>
                                          <p:spTgt spid="5"/>
                                        </p:tgtEl>
                                        <p:attrNameLst>
                                          <p:attrName>fill.type</p:attrName>
                                        </p:attrNameLst>
                                      </p:cBhvr>
                                      <p:to>
                                        <p:strVal val="solid"/>
                                      </p:to>
                                    </p:set>
                                    <p:set>
                                      <p:cBhvr>
                                        <p:cTn id="80" dur="150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2400" y="304800"/>
            <a:ext cx="6781800" cy="1219200"/>
          </a:xfrm>
        </p:spPr>
        <p:txBody>
          <a:bodyPr/>
          <a:lstStyle/>
          <a:p>
            <a:pPr eaLnBrk="1" hangingPunct="1"/>
            <a:r>
              <a:rPr lang="en-US" smtClean="0"/>
              <a:t>Fixed Mindset:</a:t>
            </a:r>
          </a:p>
        </p:txBody>
      </p:sp>
      <p:sp>
        <p:nvSpPr>
          <p:cNvPr id="4" name="TextBox 3"/>
          <p:cNvSpPr txBox="1">
            <a:spLocks noChangeArrowheads="1"/>
          </p:cNvSpPr>
          <p:nvPr/>
        </p:nvSpPr>
        <p:spPr bwMode="auto">
          <a:xfrm>
            <a:off x="4267200" y="533400"/>
            <a:ext cx="4876800" cy="1200150"/>
          </a:xfrm>
          <a:prstGeom prst="rect">
            <a:avLst/>
          </a:prstGeom>
          <a:noFill/>
          <a:ln w="9525">
            <a:noFill/>
            <a:miter lim="800000"/>
            <a:headEnd/>
            <a:tailEnd/>
          </a:ln>
        </p:spPr>
        <p:txBody>
          <a:bodyPr>
            <a:spAutoFit/>
          </a:bodyPr>
          <a:lstStyle/>
          <a:p>
            <a:r>
              <a:rPr lang="en-US">
                <a:latin typeface="Arial Narrow" pitchFamily="34" charset="0"/>
                <a:ea typeface="Arial Narrow" pitchFamily="34" charset="0"/>
                <a:cs typeface="Arial Narrow" pitchFamily="34" charset="0"/>
              </a:rPr>
              <a:t>People with a fixed mindset feel that talents and abilities are set in stone-either you have them or you don't.  These individuals feel the need to prove themselves to others by trying to look smart and talented at all costs.</a:t>
            </a:r>
          </a:p>
        </p:txBody>
      </p:sp>
      <p:sp>
        <p:nvSpPr>
          <p:cNvPr id="5" name="Title 1"/>
          <p:cNvSpPr txBox="1">
            <a:spLocks/>
          </p:cNvSpPr>
          <p:nvPr/>
        </p:nvSpPr>
        <p:spPr bwMode="auto">
          <a:xfrm>
            <a:off x="152400" y="1905000"/>
            <a:ext cx="6781800" cy="1219200"/>
          </a:xfrm>
          <a:prstGeom prst="rect">
            <a:avLst/>
          </a:prstGeom>
          <a:noFill/>
          <a:ln w="9525">
            <a:noFill/>
            <a:miter lim="800000"/>
            <a:headEnd/>
            <a:tailEnd/>
          </a:ln>
        </p:spPr>
        <p:txBody>
          <a:bodyPr anchor="b"/>
          <a:lstStyle/>
          <a:p>
            <a:r>
              <a:rPr lang="en-US" sz="5400">
                <a:solidFill>
                  <a:srgbClr val="262626"/>
                </a:solidFill>
                <a:latin typeface="Impact" pitchFamily="34" charset="0"/>
              </a:rPr>
              <a:t>Growth Mindset:</a:t>
            </a:r>
          </a:p>
        </p:txBody>
      </p:sp>
      <p:sp>
        <p:nvSpPr>
          <p:cNvPr id="6" name="TextBox 5"/>
          <p:cNvSpPr txBox="1">
            <a:spLocks noChangeArrowheads="1"/>
          </p:cNvSpPr>
          <p:nvPr/>
        </p:nvSpPr>
        <p:spPr bwMode="auto">
          <a:xfrm>
            <a:off x="4927600" y="1905000"/>
            <a:ext cx="4191000" cy="1754188"/>
          </a:xfrm>
          <a:prstGeom prst="rect">
            <a:avLst/>
          </a:prstGeom>
          <a:noFill/>
          <a:ln w="9525">
            <a:noFill/>
            <a:miter lim="800000"/>
            <a:headEnd/>
            <a:tailEnd/>
          </a:ln>
        </p:spPr>
        <p:txBody>
          <a:bodyPr>
            <a:spAutoFit/>
          </a:bodyPr>
          <a:lstStyle/>
          <a:p>
            <a:r>
              <a:rPr lang="en-US">
                <a:latin typeface="Arial Narrow" pitchFamily="34" charset="0"/>
                <a:ea typeface="Arial Narrow" pitchFamily="34" charset="0"/>
                <a:cs typeface="Arial Narrow" pitchFamily="34" charset="0"/>
              </a:rPr>
              <a:t>People with this mindset believe that talents and abilities can be changed and improved with dedication and learning from mistakes.  They do not compare their victories or failures to anyone else, but take lessons away from the experiences instead.</a:t>
            </a:r>
          </a:p>
        </p:txBody>
      </p:sp>
      <p:pic>
        <p:nvPicPr>
          <p:cNvPr id="10" name="Picture 9"/>
          <p:cNvPicPr>
            <a:picLocks noChangeAspect="1"/>
          </p:cNvPicPr>
          <p:nvPr/>
        </p:nvPicPr>
        <p:blipFill>
          <a:blip r:embed="rId2"/>
          <a:srcRect/>
          <a:stretch>
            <a:fillRect/>
          </a:stretch>
        </p:blipFill>
        <p:spPr bwMode="auto">
          <a:xfrm>
            <a:off x="5029200" y="3657600"/>
            <a:ext cx="3663950" cy="2165350"/>
          </a:xfrm>
          <a:prstGeom prst="rect">
            <a:avLst/>
          </a:prstGeom>
          <a:noFill/>
          <a:ln w="9525">
            <a:noFill/>
            <a:miter lim="800000"/>
            <a:headEnd/>
            <a:tailEnd/>
          </a:ln>
        </p:spPr>
      </p:pic>
      <p:sp>
        <p:nvSpPr>
          <p:cNvPr id="11" name="Rectangle 10"/>
          <p:cNvSpPr/>
          <p:nvPr/>
        </p:nvSpPr>
        <p:spPr>
          <a:xfrm>
            <a:off x="304800" y="3429000"/>
            <a:ext cx="4495800" cy="3200400"/>
          </a:xfrm>
          <a:prstGeom prst="rect">
            <a:avLst/>
          </a:prstGeom>
          <a:solidFill>
            <a:schemeClr val="accent1"/>
          </a:solidFill>
          <a:ln w="38100" cmpd="sng">
            <a:solidFill>
              <a:srgbClr val="000000"/>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Narrow"/>
                <a:cs typeface="Arial Narrow"/>
              </a:rPr>
              <a:t>How you can relate this to your </a:t>
            </a:r>
          </a:p>
          <a:p>
            <a:pPr algn="ctr" fontAlgn="auto">
              <a:spcBef>
                <a:spcPts val="0"/>
              </a:spcBef>
              <a:spcAft>
                <a:spcPts val="0"/>
              </a:spcAft>
              <a:defRPr/>
            </a:pPr>
            <a:r>
              <a:rPr lang="en-US" sz="2400" b="1" dirty="0">
                <a:solidFill>
                  <a:schemeClr val="tx1"/>
                </a:solidFill>
                <a:latin typeface="Arial Narrow"/>
                <a:cs typeface="Arial Narrow"/>
              </a:rPr>
              <a:t>educational journey:</a:t>
            </a:r>
          </a:p>
          <a:p>
            <a:pPr marL="285750" indent="-285750" fontAlgn="auto">
              <a:spcBef>
                <a:spcPts val="0"/>
              </a:spcBef>
              <a:spcAft>
                <a:spcPts val="0"/>
              </a:spcAft>
              <a:buFont typeface="Arial"/>
              <a:buChar char="•"/>
              <a:defRPr/>
            </a:pPr>
            <a:r>
              <a:rPr lang="en-US" sz="2000" i="1" dirty="0">
                <a:solidFill>
                  <a:schemeClr val="bg1"/>
                </a:solidFill>
                <a:latin typeface="Arial Narrow"/>
                <a:cs typeface="Arial Narrow"/>
              </a:rPr>
              <a:t>Embrace challenges</a:t>
            </a:r>
          </a:p>
          <a:p>
            <a:pPr marL="285750" indent="-285750" fontAlgn="auto">
              <a:spcBef>
                <a:spcPts val="0"/>
              </a:spcBef>
              <a:spcAft>
                <a:spcPts val="0"/>
              </a:spcAft>
              <a:buFont typeface="Arial"/>
              <a:buChar char="•"/>
              <a:defRPr/>
            </a:pPr>
            <a:r>
              <a:rPr lang="en-US" sz="2000" dirty="0">
                <a:solidFill>
                  <a:schemeClr val="bg1"/>
                </a:solidFill>
                <a:latin typeface="Arial Narrow"/>
                <a:cs typeface="Arial Narrow"/>
              </a:rPr>
              <a:t>Focus on the act of learning</a:t>
            </a:r>
          </a:p>
          <a:p>
            <a:pPr marL="285750" indent="-285750" fontAlgn="auto">
              <a:spcBef>
                <a:spcPts val="0"/>
              </a:spcBef>
              <a:spcAft>
                <a:spcPts val="0"/>
              </a:spcAft>
              <a:buFont typeface="Arial"/>
              <a:buChar char="•"/>
              <a:defRPr/>
            </a:pPr>
            <a:r>
              <a:rPr lang="en-US" sz="2000" dirty="0">
                <a:solidFill>
                  <a:schemeClr val="bg1"/>
                </a:solidFill>
                <a:latin typeface="Arial Narrow"/>
                <a:cs typeface="Arial Narrow"/>
              </a:rPr>
              <a:t>Find inspiration in the success of others</a:t>
            </a:r>
          </a:p>
          <a:p>
            <a:pPr marL="285750" indent="-285750" fontAlgn="auto">
              <a:spcBef>
                <a:spcPts val="0"/>
              </a:spcBef>
              <a:spcAft>
                <a:spcPts val="0"/>
              </a:spcAft>
              <a:buFont typeface="Arial"/>
              <a:buChar char="•"/>
              <a:defRPr/>
            </a:pPr>
            <a:r>
              <a:rPr lang="en-US" sz="2000" dirty="0">
                <a:solidFill>
                  <a:schemeClr val="bg1"/>
                </a:solidFill>
                <a:latin typeface="Arial Narrow"/>
                <a:cs typeface="Arial Narrow"/>
              </a:rPr>
              <a:t>Realize that </a:t>
            </a:r>
            <a:r>
              <a:rPr lang="en-US" sz="2000" i="1" dirty="0">
                <a:solidFill>
                  <a:schemeClr val="bg1"/>
                </a:solidFill>
                <a:latin typeface="Arial Narrow"/>
                <a:cs typeface="Arial Narrow"/>
              </a:rPr>
              <a:t>you</a:t>
            </a:r>
            <a:r>
              <a:rPr lang="en-US" sz="2000" dirty="0">
                <a:solidFill>
                  <a:schemeClr val="bg1"/>
                </a:solidFill>
                <a:latin typeface="Arial Narrow"/>
                <a:cs typeface="Arial Narrow"/>
              </a:rPr>
              <a:t> have the ability to take control over your own attitude and mindset</a:t>
            </a:r>
          </a:p>
          <a:p>
            <a:pPr marL="285750" indent="-285750" fontAlgn="auto">
              <a:spcBef>
                <a:spcPts val="0"/>
              </a:spcBef>
              <a:spcAft>
                <a:spcPts val="0"/>
              </a:spcAft>
              <a:buFont typeface="Arial"/>
              <a:buChar char="•"/>
              <a:defRPr/>
            </a:pPr>
            <a:r>
              <a:rPr lang="en-US" sz="2000" dirty="0">
                <a:solidFill>
                  <a:schemeClr val="bg1"/>
                </a:solidFill>
                <a:latin typeface="Arial Narrow"/>
                <a:cs typeface="Arial Narrow"/>
              </a:rPr>
              <a:t>Learn from past failures; use them to make changes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64638" cy="7334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152400" y="1371600"/>
            <a:ext cx="3505200" cy="1600200"/>
          </a:xfrm>
        </p:spPr>
        <p:txBody>
          <a:bodyPr rtlCol="0">
            <a:normAutofit fontScale="90000"/>
          </a:bodyPr>
          <a:lstStyle/>
          <a:p>
            <a:pPr eaLnBrk="1" fontAlgn="auto" hangingPunct="1">
              <a:spcAft>
                <a:spcPts val="0"/>
              </a:spcAft>
              <a:defRPr/>
            </a:pPr>
            <a:r>
              <a:rPr lang="en-US" sz="2400" i="1" dirty="0" smtClean="0">
                <a:solidFill>
                  <a:schemeClr val="tx1">
                    <a:lumMod val="85000"/>
                    <a:lumOff val="15000"/>
                  </a:schemeClr>
                </a:solidFill>
                <a:latin typeface="Arial Narrow" pitchFamily="34" charset="0"/>
              </a:rPr>
              <a:t>Begin with the end in mind…</a:t>
            </a:r>
            <a:r>
              <a:rPr lang="en-US" i="1" dirty="0" smtClean="0">
                <a:solidFill>
                  <a:schemeClr val="tx1">
                    <a:lumMod val="85000"/>
                    <a:lumOff val="15000"/>
                  </a:schemeClr>
                </a:solidFill>
                <a:latin typeface="Arial Narrow" pitchFamily="34" charset="0"/>
              </a:rPr>
              <a:t/>
            </a:r>
            <a:br>
              <a:rPr lang="en-US" i="1" dirty="0" smtClean="0">
                <a:solidFill>
                  <a:schemeClr val="tx1">
                    <a:lumMod val="85000"/>
                    <a:lumOff val="15000"/>
                  </a:schemeClr>
                </a:solidFill>
                <a:latin typeface="Arial Narrow" pitchFamily="34" charset="0"/>
              </a:rPr>
            </a:br>
            <a:r>
              <a:rPr lang="en-US" sz="6000" dirty="0" smtClean="0">
                <a:solidFill>
                  <a:schemeClr val="tx1">
                    <a:lumMod val="85000"/>
                    <a:lumOff val="15000"/>
                  </a:schemeClr>
                </a:solidFill>
              </a:rPr>
              <a:t>Remember: </a:t>
            </a:r>
            <a:r>
              <a:rPr lang="en-US" sz="4900" dirty="0" smtClean="0">
                <a:solidFill>
                  <a:schemeClr val="tx1">
                    <a:lumMod val="85000"/>
                    <a:lumOff val="15000"/>
                  </a:schemeClr>
                </a:solidFill>
              </a:rPr>
              <a:t>This is </a:t>
            </a:r>
            <a:r>
              <a:rPr lang="en-US" sz="6000" dirty="0" smtClean="0">
                <a:solidFill>
                  <a:srgbClr val="C00000"/>
                </a:solidFill>
              </a:rPr>
              <a:t>YOUR</a:t>
            </a:r>
            <a:r>
              <a:rPr lang="en-US" sz="4900" dirty="0" smtClean="0">
                <a:solidFill>
                  <a:srgbClr val="C00000"/>
                </a:solidFill>
              </a:rPr>
              <a:t> </a:t>
            </a:r>
            <a:r>
              <a:rPr lang="en-US" sz="4900" dirty="0" smtClean="0">
                <a:solidFill>
                  <a:schemeClr val="tx1">
                    <a:lumMod val="85000"/>
                    <a:lumOff val="15000"/>
                  </a:schemeClr>
                </a:solidFill>
              </a:rPr>
              <a:t>future!</a:t>
            </a:r>
            <a:endParaRPr lang="en-US" sz="6000" dirty="0">
              <a:solidFill>
                <a:schemeClr val="tx1">
                  <a:lumMod val="85000"/>
                  <a:lumOff val="15000"/>
                </a:schemeClr>
              </a:solidFill>
            </a:endParaRPr>
          </a:p>
        </p:txBody>
      </p:sp>
      <p:sp>
        <p:nvSpPr>
          <p:cNvPr id="36867" name="Content Placeholder 2"/>
          <p:cNvSpPr>
            <a:spLocks noGrp="1"/>
          </p:cNvSpPr>
          <p:nvPr>
            <p:ph idx="1"/>
          </p:nvPr>
        </p:nvSpPr>
        <p:spPr>
          <a:xfrm>
            <a:off x="152400" y="3505200"/>
            <a:ext cx="3581400" cy="3352800"/>
          </a:xfrm>
        </p:spPr>
        <p:txBody>
          <a:bodyPr/>
          <a:lstStyle/>
          <a:p>
            <a:pPr eaLnBrk="1" hangingPunct="1"/>
            <a:r>
              <a:rPr lang="en-US" sz="2000" smtClean="0">
                <a:solidFill>
                  <a:schemeClr val="tx1"/>
                </a:solidFill>
                <a:latin typeface="Arial Narrow" pitchFamily="34" charset="0"/>
              </a:rPr>
              <a:t>Strive to have a Growth Mindset</a:t>
            </a:r>
          </a:p>
          <a:p>
            <a:pPr eaLnBrk="1" hangingPunct="1"/>
            <a:r>
              <a:rPr lang="en-US" sz="2000" smtClean="0">
                <a:solidFill>
                  <a:schemeClr val="tx1"/>
                </a:solidFill>
                <a:latin typeface="Arial Narrow" pitchFamily="34" charset="0"/>
              </a:rPr>
              <a:t>Ask questions if you are unsure about </a:t>
            </a:r>
            <a:r>
              <a:rPr lang="en-US" sz="2000" i="1" u="sng" smtClean="0">
                <a:solidFill>
                  <a:schemeClr val="tx1"/>
                </a:solidFill>
                <a:latin typeface="Arial Narrow" pitchFamily="34" charset="0"/>
              </a:rPr>
              <a:t>anything</a:t>
            </a:r>
          </a:p>
          <a:p>
            <a:pPr eaLnBrk="1" hangingPunct="1"/>
            <a:r>
              <a:rPr lang="en-US" sz="2000" smtClean="0">
                <a:solidFill>
                  <a:schemeClr val="tx1"/>
                </a:solidFill>
                <a:latin typeface="Arial Narrow" pitchFamily="34" charset="0"/>
              </a:rPr>
              <a:t>Seek individuals that can help motivate you</a:t>
            </a:r>
          </a:p>
          <a:p>
            <a:pPr eaLnBrk="1" hangingPunct="1"/>
            <a:r>
              <a:rPr lang="en-US" sz="2000" smtClean="0">
                <a:solidFill>
                  <a:schemeClr val="tx1"/>
                </a:solidFill>
                <a:latin typeface="Arial Narrow" pitchFamily="34" charset="0"/>
              </a:rPr>
              <a:t>Utilize resources available to you on campus</a:t>
            </a:r>
          </a:p>
          <a:p>
            <a:pPr eaLnBrk="1" hangingPunct="1">
              <a:buFont typeface="Arial" charset="0"/>
              <a:buNone/>
            </a:pPr>
            <a:endParaRPr lang="en-US" smtClean="0">
              <a:solidFill>
                <a:schemeClr val="tx1"/>
              </a:solidFill>
            </a:endParaRPr>
          </a:p>
        </p:txBody>
      </p:sp>
      <p:pic>
        <p:nvPicPr>
          <p:cNvPr id="36868" name="Picture 2" descr="http://amix.dk/uploads/dweck_mindset.png"/>
          <p:cNvPicPr>
            <a:picLocks noChangeAspect="1" noChangeArrowheads="1"/>
          </p:cNvPicPr>
          <p:nvPr/>
        </p:nvPicPr>
        <p:blipFill>
          <a:blip r:embed="rId2"/>
          <a:srcRect/>
          <a:stretch>
            <a:fillRect/>
          </a:stretch>
        </p:blipFill>
        <p:spPr bwMode="auto">
          <a:xfrm>
            <a:off x="3733800" y="0"/>
            <a:ext cx="5260975" cy="695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305800" cy="1600200"/>
          </a:xfrm>
        </p:spPr>
        <p:txBody>
          <a:bodyPr/>
          <a:lstStyle/>
          <a:p>
            <a:pPr eaLnBrk="1" hangingPunct="1"/>
            <a:r>
              <a:rPr lang="en-US" sz="4000" smtClean="0"/>
              <a:t>What do I do after I take my assessment?</a:t>
            </a:r>
          </a:p>
        </p:txBody>
      </p:sp>
      <p:pic>
        <p:nvPicPr>
          <p:cNvPr id="37890" name="Picture 2" descr="http://allfree-clipart-design.com/wp-content/uploads/Different-Winding-road-design-vector-05.jpg"/>
          <p:cNvPicPr>
            <a:picLocks noChangeAspect="1" noChangeArrowheads="1"/>
          </p:cNvPicPr>
          <p:nvPr/>
        </p:nvPicPr>
        <p:blipFill>
          <a:blip r:embed="rId2"/>
          <a:srcRect/>
          <a:stretch>
            <a:fillRect/>
          </a:stretch>
        </p:blipFill>
        <p:spPr bwMode="auto">
          <a:xfrm>
            <a:off x="5181600" y="1920875"/>
            <a:ext cx="4533900" cy="4533900"/>
          </a:xfrm>
          <a:prstGeom prst="rect">
            <a:avLst/>
          </a:prstGeom>
          <a:noFill/>
          <a:ln w="9525">
            <a:noFill/>
            <a:miter lim="800000"/>
            <a:headEnd/>
            <a:tailEnd/>
          </a:ln>
        </p:spPr>
      </p:pic>
      <p:sp>
        <p:nvSpPr>
          <p:cNvPr id="4" name="TextBox 3"/>
          <p:cNvSpPr txBox="1"/>
          <p:nvPr/>
        </p:nvSpPr>
        <p:spPr>
          <a:xfrm>
            <a:off x="228600" y="2209800"/>
            <a:ext cx="8534400" cy="3970338"/>
          </a:xfrm>
          <a:prstGeom prst="rect">
            <a:avLst/>
          </a:prstGeom>
          <a:noFill/>
        </p:spPr>
        <p:txBody>
          <a:bodyPr>
            <a:spAutoFit/>
          </a:bodyPr>
          <a:lstStyle/>
          <a:p>
            <a:pPr fontAlgn="auto">
              <a:spcBef>
                <a:spcPts val="0"/>
              </a:spcBef>
              <a:spcAft>
                <a:spcPts val="0"/>
              </a:spcAft>
              <a:defRPr/>
            </a:pPr>
            <a:r>
              <a:rPr lang="en-US" sz="2800" b="1" dirty="0">
                <a:latin typeface="Arial Narrow" pitchFamily="34" charset="0"/>
                <a:cs typeface="Abadi MT Condensed Light"/>
              </a:rPr>
              <a:t>You will need an Student Educational Plan (SEP)</a:t>
            </a:r>
          </a:p>
          <a:p>
            <a:pPr fontAlgn="auto">
              <a:spcBef>
                <a:spcPts val="0"/>
              </a:spcBef>
              <a:spcAft>
                <a:spcPts val="0"/>
              </a:spcAft>
              <a:defRPr/>
            </a:pPr>
            <a:endParaRPr lang="en-US" sz="2400" dirty="0">
              <a:latin typeface="+mj-lt"/>
            </a:endParaRPr>
          </a:p>
          <a:p>
            <a:pPr fontAlgn="auto">
              <a:spcBef>
                <a:spcPts val="0"/>
              </a:spcBef>
              <a:spcAft>
                <a:spcPts val="0"/>
              </a:spcAft>
              <a:defRPr/>
            </a:pPr>
            <a:r>
              <a:rPr lang="en-US" sz="2400" dirty="0">
                <a:latin typeface="+mj-lt"/>
              </a:rPr>
              <a:t>What is an SEP?	</a:t>
            </a:r>
          </a:p>
          <a:p>
            <a:pPr fontAlgn="auto">
              <a:spcBef>
                <a:spcPts val="0"/>
              </a:spcBef>
              <a:spcAft>
                <a:spcPts val="0"/>
              </a:spcAft>
              <a:defRPr/>
            </a:pPr>
            <a:r>
              <a:rPr lang="en-US" sz="2400" dirty="0">
                <a:latin typeface="Arial Narrow" pitchFamily="34" charset="0"/>
                <a:cs typeface="Abadi MT Condensed Light"/>
              </a:rPr>
              <a:t>A SEP is a roadmap of the classes you will need to take each</a:t>
            </a:r>
          </a:p>
          <a:p>
            <a:pPr fontAlgn="auto">
              <a:spcBef>
                <a:spcPts val="0"/>
              </a:spcBef>
              <a:spcAft>
                <a:spcPts val="0"/>
              </a:spcAft>
              <a:defRPr/>
            </a:pPr>
            <a:r>
              <a:rPr lang="en-US" sz="2400" dirty="0">
                <a:latin typeface="Arial Narrow" pitchFamily="34" charset="0"/>
                <a:cs typeface="Abadi MT Condensed Light"/>
              </a:rPr>
              <a:t>semester in order to complete your individual goal.  </a:t>
            </a:r>
          </a:p>
          <a:p>
            <a:pPr fontAlgn="auto">
              <a:spcBef>
                <a:spcPts val="0"/>
              </a:spcBef>
              <a:spcAft>
                <a:spcPts val="0"/>
              </a:spcAft>
              <a:defRPr/>
            </a:pPr>
            <a:endParaRPr lang="en-US" sz="2400" dirty="0">
              <a:latin typeface="Arial Narrow" pitchFamily="34" charset="0"/>
              <a:cs typeface="Abadi MT Condensed Light"/>
            </a:endParaRPr>
          </a:p>
          <a:p>
            <a:pPr fontAlgn="auto">
              <a:spcBef>
                <a:spcPts val="0"/>
              </a:spcBef>
              <a:spcAft>
                <a:spcPts val="0"/>
              </a:spcAft>
              <a:defRPr/>
            </a:pPr>
            <a:r>
              <a:rPr lang="en-US" sz="2400" dirty="0">
                <a:latin typeface="+mj-lt"/>
                <a:cs typeface="Abadi MT Condensed Light"/>
              </a:rPr>
              <a:t>How can I get an SEP?</a:t>
            </a:r>
            <a:endParaRPr lang="en-US" sz="2000" dirty="0">
              <a:latin typeface="Arial Narrow" pitchFamily="34" charset="0"/>
              <a:cs typeface="Abadi MT Condensed Light"/>
            </a:endParaRPr>
          </a:p>
          <a:p>
            <a:pPr fontAlgn="auto">
              <a:spcBef>
                <a:spcPts val="0"/>
              </a:spcBef>
              <a:spcAft>
                <a:spcPts val="0"/>
              </a:spcAft>
              <a:defRPr/>
            </a:pPr>
            <a:r>
              <a:rPr lang="en-US" sz="2000" dirty="0">
                <a:latin typeface="Arial Narrow" pitchFamily="34" charset="0"/>
                <a:cs typeface="Abadi MT Condensed Light"/>
              </a:rPr>
              <a:t>When you leave your assessment appointment, you will</a:t>
            </a:r>
          </a:p>
          <a:p>
            <a:pPr fontAlgn="auto">
              <a:spcBef>
                <a:spcPts val="0"/>
              </a:spcBef>
              <a:spcAft>
                <a:spcPts val="0"/>
              </a:spcAft>
              <a:defRPr/>
            </a:pPr>
            <a:r>
              <a:rPr lang="en-US" sz="2000" dirty="0">
                <a:latin typeface="Arial Narrow" pitchFamily="34" charset="0"/>
                <a:cs typeface="Abadi MT Condensed Light"/>
              </a:rPr>
              <a:t>make an appointment for a </a:t>
            </a:r>
            <a:r>
              <a:rPr lang="en-US" sz="2000" b="1" dirty="0">
                <a:latin typeface="Arial Narrow" pitchFamily="34" charset="0"/>
                <a:cs typeface="Abadi MT Condensed Light"/>
              </a:rPr>
              <a:t>Student Educational </a:t>
            </a:r>
          </a:p>
          <a:p>
            <a:pPr fontAlgn="auto">
              <a:spcBef>
                <a:spcPts val="0"/>
              </a:spcBef>
              <a:spcAft>
                <a:spcPts val="0"/>
              </a:spcAft>
              <a:defRPr/>
            </a:pPr>
            <a:r>
              <a:rPr lang="en-US" sz="2000" b="1" dirty="0">
                <a:latin typeface="Arial Narrow" pitchFamily="34" charset="0"/>
                <a:cs typeface="Abadi MT Condensed Light"/>
              </a:rPr>
              <a:t>Planning Workshop </a:t>
            </a:r>
            <a:r>
              <a:rPr lang="en-US" sz="2000" dirty="0">
                <a:latin typeface="Arial Narrow" pitchFamily="34" charset="0"/>
                <a:cs typeface="Abadi MT Condensed Light"/>
              </a:rPr>
              <a:t>at the front desk in the</a:t>
            </a:r>
          </a:p>
          <a:p>
            <a:pPr fontAlgn="auto">
              <a:spcBef>
                <a:spcPts val="0"/>
              </a:spcBef>
              <a:spcAft>
                <a:spcPts val="0"/>
              </a:spcAft>
              <a:defRPr/>
            </a:pPr>
            <a:r>
              <a:rPr lang="en-US" sz="2000" dirty="0">
                <a:latin typeface="Arial Narrow" pitchFamily="34" charset="0"/>
                <a:cs typeface="Abadi MT Condensed Light"/>
              </a:rPr>
              <a:t>Counseling Department</a:t>
            </a:r>
          </a:p>
        </p:txBody>
      </p:sp>
      <p:sp>
        <p:nvSpPr>
          <p:cNvPr id="37892" name="TextBox 2"/>
          <p:cNvSpPr txBox="1">
            <a:spLocks noChangeArrowheads="1"/>
          </p:cNvSpPr>
          <p:nvPr/>
        </p:nvSpPr>
        <p:spPr bwMode="auto">
          <a:xfrm>
            <a:off x="228600" y="381000"/>
            <a:ext cx="9134475" cy="584200"/>
          </a:xfrm>
          <a:prstGeom prst="rect">
            <a:avLst/>
          </a:prstGeom>
          <a:noFill/>
          <a:ln w="9525">
            <a:noFill/>
            <a:miter lim="800000"/>
            <a:headEnd/>
            <a:tailEnd/>
          </a:ln>
        </p:spPr>
        <p:txBody>
          <a:bodyPr>
            <a:spAutoFit/>
          </a:bodyPr>
          <a:lstStyle/>
          <a:p>
            <a:r>
              <a:rPr lang="en-US" sz="1600">
                <a:latin typeface="Abadi MT Condensed Light"/>
                <a:ea typeface="Abadi MT Condensed Light"/>
                <a:cs typeface="Abadi MT Condensed Light"/>
              </a:rPr>
              <a:t>We strive for our students to learn the benefits of having a growth mindset and to find joy in their educational journeys.  Let’s discuss the next steps on your road to success…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fsu.edu/~oip/f1services/oipnews/OIPNEWSClipArt/New%20Folder/workshop%5B1%5D.gif"/>
          <p:cNvPicPr>
            <a:picLocks noChangeAspect="1" noChangeArrowheads="1"/>
          </p:cNvPicPr>
          <p:nvPr/>
        </p:nvPicPr>
        <p:blipFill>
          <a:blip r:embed="rId2"/>
          <a:srcRect/>
          <a:stretch>
            <a:fillRect/>
          </a:stretch>
        </p:blipFill>
        <p:spPr bwMode="auto">
          <a:xfrm>
            <a:off x="6394450" y="2133600"/>
            <a:ext cx="2590800" cy="1685925"/>
          </a:xfrm>
          <a:prstGeom prst="rect">
            <a:avLst/>
          </a:prstGeom>
          <a:noFill/>
          <a:ln w="9525">
            <a:noFill/>
            <a:miter lim="800000"/>
            <a:headEnd/>
            <a:tailEnd/>
          </a:ln>
        </p:spPr>
      </p:pic>
      <p:sp>
        <p:nvSpPr>
          <p:cNvPr id="3" name="Content Placeholder 2"/>
          <p:cNvSpPr>
            <a:spLocks noGrp="1"/>
          </p:cNvSpPr>
          <p:nvPr>
            <p:ph idx="1"/>
          </p:nvPr>
        </p:nvSpPr>
        <p:spPr>
          <a:xfrm>
            <a:off x="304800" y="1371600"/>
            <a:ext cx="7772400" cy="5257800"/>
          </a:xfrm>
        </p:spPr>
        <p:txBody>
          <a:bodyPr rtlCol="0">
            <a:normAutofit lnSpcReduction="10000"/>
          </a:bodyPr>
          <a:lstStyle/>
          <a:p>
            <a:pPr marL="0" indent="0" eaLnBrk="1" fontAlgn="auto" hangingPunct="1">
              <a:spcAft>
                <a:spcPts val="0"/>
              </a:spcAft>
              <a:buFont typeface="Arial" pitchFamily="34" charset="0"/>
              <a:buNone/>
              <a:defRPr/>
            </a:pPr>
            <a:r>
              <a:rPr lang="en-US" sz="3200" dirty="0">
                <a:latin typeface="+mj-lt"/>
                <a:cs typeface="Abadi MT Condensed Light"/>
              </a:rPr>
              <a:t>What will I do during this workshop?</a:t>
            </a:r>
          </a:p>
          <a:p>
            <a:pPr marL="0" indent="0" eaLnBrk="1" fontAlgn="auto" hangingPunct="1">
              <a:spcAft>
                <a:spcPts val="0"/>
              </a:spcAft>
              <a:buFont typeface="Arial" pitchFamily="34" charset="0"/>
              <a:buNone/>
              <a:defRPr/>
            </a:pPr>
            <a:r>
              <a:rPr lang="en-US" dirty="0">
                <a:latin typeface="Arial Narrow" pitchFamily="34" charset="0"/>
                <a:cs typeface="Abadi MT Condensed Light"/>
              </a:rPr>
              <a:t>You will </a:t>
            </a:r>
            <a:r>
              <a:rPr lang="en-US" dirty="0" smtClean="0">
                <a:latin typeface="Arial Narrow" pitchFamily="34" charset="0"/>
                <a:cs typeface="Abadi MT Condensed Light"/>
              </a:rPr>
              <a:t>be in a group of students working </a:t>
            </a:r>
            <a:r>
              <a:rPr lang="en-US" dirty="0">
                <a:latin typeface="Arial Narrow" pitchFamily="34" charset="0"/>
                <a:cs typeface="Abadi MT Condensed Light"/>
              </a:rPr>
              <a:t>with a counselor and counselor </a:t>
            </a:r>
            <a:r>
              <a:rPr lang="en-US" dirty="0" smtClean="0">
                <a:latin typeface="Arial Narrow" pitchFamily="34" charset="0"/>
                <a:cs typeface="Abadi MT Condensed Light"/>
              </a:rPr>
              <a:t>apprentice to </a:t>
            </a:r>
            <a:r>
              <a:rPr lang="en-US" dirty="0">
                <a:latin typeface="Arial Narrow" pitchFamily="34" charset="0"/>
                <a:cs typeface="Abadi MT Condensed Light"/>
              </a:rPr>
              <a:t>review requirements and information about courses that you will need to complete your goal. </a:t>
            </a:r>
            <a:endParaRPr lang="en-US" dirty="0" smtClean="0">
              <a:latin typeface="Arial Narrow" pitchFamily="34" charset="0"/>
              <a:cs typeface="Abadi MT Condensed Light"/>
            </a:endParaRPr>
          </a:p>
          <a:p>
            <a:pPr marL="274320" indent="-274320" eaLnBrk="1" fontAlgn="auto" hangingPunct="1">
              <a:spcAft>
                <a:spcPts val="0"/>
              </a:spcAft>
              <a:buFont typeface="Arial" pitchFamily="34" charset="0"/>
              <a:buChar char="•"/>
              <a:defRPr/>
            </a:pPr>
            <a:endParaRPr lang="en-US" dirty="0" smtClean="0">
              <a:latin typeface="Arial Narrow" pitchFamily="34" charset="0"/>
              <a:cs typeface="Abadi MT Condensed Light"/>
            </a:endParaRPr>
          </a:p>
          <a:p>
            <a:pPr marL="0" indent="0" eaLnBrk="1" fontAlgn="auto" hangingPunct="1">
              <a:spcAft>
                <a:spcPts val="0"/>
              </a:spcAft>
              <a:buFont typeface="Arial" pitchFamily="34" charset="0"/>
              <a:buNone/>
              <a:defRPr/>
            </a:pPr>
            <a:r>
              <a:rPr lang="en-US" b="1" dirty="0" smtClean="0">
                <a:latin typeface="Arial Narrow" pitchFamily="34" charset="0"/>
                <a:cs typeface="Abadi MT Condensed Light"/>
              </a:rPr>
              <a:t>The workshop is 2 ½ hours long</a:t>
            </a:r>
          </a:p>
          <a:p>
            <a:pPr marL="594360" lvl="1" indent="-274320" eaLnBrk="1" fontAlgn="auto" hangingPunct="1">
              <a:spcAft>
                <a:spcPts val="0"/>
              </a:spcAft>
              <a:buFont typeface="Arial" pitchFamily="34" charset="0"/>
              <a:buChar char="•"/>
              <a:defRPr/>
            </a:pPr>
            <a:r>
              <a:rPr lang="en-US" sz="2400" b="1" dirty="0" smtClean="0">
                <a:latin typeface="Arial Narrow" pitchFamily="34" charset="0"/>
                <a:cs typeface="Abadi MT Condensed Light"/>
              </a:rPr>
              <a:t>Please make arrangements to be on time</a:t>
            </a:r>
          </a:p>
          <a:p>
            <a:pPr marL="594360" lvl="1" indent="-274320" eaLnBrk="1" fontAlgn="auto" hangingPunct="1">
              <a:spcAft>
                <a:spcPts val="0"/>
              </a:spcAft>
              <a:buFont typeface="Arial" pitchFamily="34" charset="0"/>
              <a:buChar char="•"/>
              <a:defRPr/>
            </a:pPr>
            <a:r>
              <a:rPr lang="en-US" sz="2400" b="1" dirty="0" smtClean="0">
                <a:latin typeface="Arial Narrow" pitchFamily="34" charset="0"/>
                <a:cs typeface="Abadi MT Condensed Light"/>
              </a:rPr>
              <a:t>Come prepared to work!  </a:t>
            </a:r>
          </a:p>
          <a:p>
            <a:pPr marL="320040" lvl="1" indent="0" eaLnBrk="1" fontAlgn="auto" hangingPunct="1">
              <a:spcAft>
                <a:spcPts val="0"/>
              </a:spcAft>
              <a:buFont typeface="Arial" pitchFamily="34" charset="0"/>
              <a:buNone/>
              <a:defRPr/>
            </a:pPr>
            <a:r>
              <a:rPr lang="en-US" sz="2400" b="1" dirty="0">
                <a:latin typeface="Arial Narrow" pitchFamily="34" charset="0"/>
                <a:cs typeface="Abadi MT Condensed Light"/>
              </a:rPr>
              <a:t>	</a:t>
            </a:r>
            <a:r>
              <a:rPr lang="en-US" sz="1800" b="1" dirty="0" smtClean="0">
                <a:latin typeface="Arial Narrow" pitchFamily="34" charset="0"/>
                <a:cs typeface="Abadi MT Condensed Light"/>
              </a:rPr>
              <a:t>You will be receiving a wealth of knowledge and tools to help you choose 	appropriate classes.</a:t>
            </a:r>
          </a:p>
          <a:p>
            <a:pPr marL="594360" lvl="1" indent="-274320" eaLnBrk="1" fontAlgn="auto" hangingPunct="1">
              <a:spcAft>
                <a:spcPts val="0"/>
              </a:spcAft>
              <a:buFont typeface="Arial" pitchFamily="34" charset="0"/>
              <a:buChar char="•"/>
              <a:defRPr/>
            </a:pPr>
            <a:r>
              <a:rPr lang="en-US" sz="2400" b="1" dirty="0" smtClean="0">
                <a:latin typeface="Arial Narrow" pitchFamily="34" charset="0"/>
                <a:cs typeface="Abadi MT Condensed Light"/>
              </a:rPr>
              <a:t>Have your MyChaffeyVIEW account set up and activated </a:t>
            </a:r>
            <a:r>
              <a:rPr lang="en-US" sz="2400" b="1" u="sng" dirty="0" smtClean="0">
                <a:latin typeface="Arial Narrow" pitchFamily="34" charset="0"/>
                <a:cs typeface="Abadi MT Condensed Light"/>
              </a:rPr>
              <a:t>BEFORE</a:t>
            </a:r>
            <a:r>
              <a:rPr lang="en-US" sz="2400" b="1" dirty="0" smtClean="0">
                <a:latin typeface="Arial Narrow" pitchFamily="34" charset="0"/>
                <a:cs typeface="Abadi MT Condensed Light"/>
              </a:rPr>
              <a:t> you arrive</a:t>
            </a:r>
          </a:p>
          <a:p>
            <a:pPr marL="594360" lvl="1" indent="-274320" eaLnBrk="1" fontAlgn="auto" hangingPunct="1">
              <a:spcAft>
                <a:spcPts val="0"/>
              </a:spcAft>
              <a:buFont typeface="Arial" pitchFamily="34" charset="0"/>
              <a:buChar char="•"/>
              <a:defRPr/>
            </a:pPr>
            <a:r>
              <a:rPr lang="en-US" sz="2400" b="1" dirty="0" smtClean="0">
                <a:latin typeface="Arial Narrow" pitchFamily="34" charset="0"/>
                <a:cs typeface="Abadi MT Condensed Light"/>
              </a:rPr>
              <a:t>You will not be registering for courses in this workshop</a:t>
            </a:r>
          </a:p>
          <a:p>
            <a:pPr marL="320040" lvl="1" indent="0" eaLnBrk="1" fontAlgn="auto" hangingPunct="1">
              <a:spcAft>
                <a:spcPts val="0"/>
              </a:spcAft>
              <a:buFont typeface="Arial" pitchFamily="34" charset="0"/>
              <a:buNone/>
              <a:defRPr/>
            </a:pPr>
            <a:endParaRPr lang="en-US" dirty="0">
              <a:cs typeface="Abadi MT Condensed Light"/>
            </a:endParaRPr>
          </a:p>
          <a:p>
            <a:pPr marL="274320" indent="-274320" eaLnBrk="1" fontAlgn="auto" hangingPunct="1">
              <a:spcAft>
                <a:spcPts val="0"/>
              </a:spcAft>
              <a:buFont typeface="Arial" pitchFamily="34" charset="0"/>
              <a:buChar char="•"/>
              <a:defRPr/>
            </a:pPr>
            <a:endParaRPr lang="en-US" dirty="0"/>
          </a:p>
          <a:p>
            <a:pPr marL="274320" indent="-274320" eaLnBrk="1" fontAlgn="auto" hangingPunct="1">
              <a:spcAft>
                <a:spcPts val="0"/>
              </a:spcAft>
              <a:buFont typeface="Arial" pitchFamily="34" charset="0"/>
              <a:buChar char="•"/>
              <a:defRPr/>
            </a:pPr>
            <a:endParaRPr lang="en-US" dirty="0">
              <a:latin typeface="Abadi MT Condensed Light"/>
              <a:cs typeface="Abadi MT Condensed Light"/>
            </a:endParaRPr>
          </a:p>
          <a:p>
            <a:pPr marL="274320" indent="-27432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09600" y="304800"/>
            <a:ext cx="7467600" cy="990600"/>
          </a:xfrm>
        </p:spPr>
        <p:txBody>
          <a:bodyPr/>
          <a:lstStyle/>
          <a:p>
            <a:pPr eaLnBrk="1" hangingPunct="1"/>
            <a:r>
              <a:rPr lang="en-US" smtClean="0"/>
              <a:t>What should you do next?</a:t>
            </a:r>
          </a:p>
        </p:txBody>
      </p:sp>
      <p:sp>
        <p:nvSpPr>
          <p:cNvPr id="3" name="Content Placeholder 2"/>
          <p:cNvSpPr>
            <a:spLocks noGrp="1"/>
          </p:cNvSpPr>
          <p:nvPr>
            <p:ph idx="1"/>
          </p:nvPr>
        </p:nvSpPr>
        <p:spPr>
          <a:xfrm>
            <a:off x="228600" y="1219200"/>
            <a:ext cx="8740775" cy="4800600"/>
          </a:xfrm>
        </p:spPr>
        <p:txBody>
          <a:bodyPr rtlCol="0">
            <a:noAutofit/>
          </a:bodyPr>
          <a:lstStyle/>
          <a:p>
            <a:pPr marL="274320" indent="-274320" eaLnBrk="1" fontAlgn="auto" hangingPunct="1">
              <a:spcAft>
                <a:spcPts val="0"/>
              </a:spcAft>
              <a:buFont typeface="Wingdings" pitchFamily="2" charset="2"/>
              <a:buChar char="q"/>
              <a:defRPr/>
            </a:pPr>
            <a:endParaRPr lang="en-US" sz="2800" dirty="0" smtClean="0">
              <a:latin typeface="Abadi MT Condensed Light"/>
            </a:endParaRPr>
          </a:p>
          <a:p>
            <a:pPr marL="274320" indent="-274320" eaLnBrk="1" fontAlgn="auto" hangingPunct="1">
              <a:spcAft>
                <a:spcPts val="0"/>
              </a:spcAft>
              <a:buFont typeface="Wingdings" pitchFamily="2" charset="2"/>
              <a:buChar char="q"/>
              <a:defRPr/>
            </a:pPr>
            <a:r>
              <a:rPr lang="en-US" dirty="0" smtClean="0">
                <a:latin typeface="Abadi MT Condensed Light"/>
              </a:rPr>
              <a:t>Make an appointment for your assessment</a:t>
            </a:r>
          </a:p>
          <a:p>
            <a:pPr marL="274320" indent="-274320" eaLnBrk="1" fontAlgn="auto" hangingPunct="1">
              <a:spcAft>
                <a:spcPts val="0"/>
              </a:spcAft>
              <a:buFont typeface="Wingdings" pitchFamily="2" charset="2"/>
              <a:buChar char="q"/>
              <a:defRPr/>
            </a:pPr>
            <a:r>
              <a:rPr lang="en-US" dirty="0" smtClean="0">
                <a:latin typeface="Abadi MT Condensed Light"/>
              </a:rPr>
              <a:t>Log on and activate your </a:t>
            </a:r>
            <a:r>
              <a:rPr lang="en-US" dirty="0" err="1" smtClean="0">
                <a:latin typeface="Abadi MT Condensed Light"/>
              </a:rPr>
              <a:t>MyChaffeyVIEW</a:t>
            </a:r>
            <a:r>
              <a:rPr lang="en-US" dirty="0" smtClean="0">
                <a:latin typeface="Abadi MT Condensed Light"/>
              </a:rPr>
              <a:t> account</a:t>
            </a:r>
          </a:p>
          <a:p>
            <a:pPr marL="0" lvl="1" indent="0" eaLnBrk="1" fontAlgn="auto" hangingPunct="1">
              <a:spcAft>
                <a:spcPts val="0"/>
              </a:spcAft>
              <a:buFont typeface="Arial" pitchFamily="34" charset="0"/>
              <a:buNone/>
              <a:defRPr/>
            </a:pPr>
            <a:r>
              <a:rPr lang="en-US" sz="1800" dirty="0" smtClean="0">
                <a:latin typeface="Abadi MT Condensed Light"/>
              </a:rPr>
              <a:t>	Don’t </a:t>
            </a:r>
            <a:r>
              <a:rPr lang="en-US" sz="1800" dirty="0">
                <a:latin typeface="Abadi MT Condensed Light"/>
              </a:rPr>
              <a:t>leave today without knowing your Student ID </a:t>
            </a:r>
            <a:r>
              <a:rPr lang="en-US" sz="1800" dirty="0" smtClean="0">
                <a:latin typeface="Abadi MT Condensed Light"/>
              </a:rPr>
              <a:t>number</a:t>
            </a:r>
            <a:endParaRPr lang="en-US" sz="2400" dirty="0" smtClean="0">
              <a:latin typeface="Abadi MT Condensed Light"/>
            </a:endParaRPr>
          </a:p>
          <a:p>
            <a:pPr marL="274320" indent="-274320" eaLnBrk="1" fontAlgn="auto" hangingPunct="1">
              <a:spcAft>
                <a:spcPts val="0"/>
              </a:spcAft>
              <a:buFont typeface="Wingdings" pitchFamily="2" charset="2"/>
              <a:buChar char="q"/>
              <a:defRPr/>
            </a:pPr>
            <a:r>
              <a:rPr lang="en-US" dirty="0" smtClean="0">
                <a:latin typeface="Abadi MT Condensed Light"/>
              </a:rPr>
              <a:t>Complete your FAFSA</a:t>
            </a:r>
          </a:p>
          <a:p>
            <a:pPr marL="320040" lvl="1" indent="0" eaLnBrk="1" fontAlgn="auto" hangingPunct="1">
              <a:spcAft>
                <a:spcPts val="0"/>
              </a:spcAft>
              <a:buFont typeface="Arial" pitchFamily="34" charset="0"/>
              <a:buNone/>
              <a:defRPr/>
            </a:pPr>
            <a:endParaRPr lang="en-US" sz="1800" i="1" dirty="0" smtClean="0">
              <a:latin typeface="Abadi MT Condensed Light"/>
            </a:endParaRPr>
          </a:p>
          <a:p>
            <a:pPr marL="274320" indent="-274320" eaLnBrk="1" fontAlgn="auto" hangingPunct="1">
              <a:spcAft>
                <a:spcPts val="0"/>
              </a:spcAft>
              <a:buFont typeface="Arial" pitchFamily="34" charset="0"/>
              <a:buNone/>
              <a:defRPr/>
            </a:pPr>
            <a:r>
              <a:rPr lang="en-US" sz="1800" i="1" dirty="0" smtClean="0">
                <a:latin typeface="Abadi MT Condensed Light"/>
              </a:rPr>
              <a:t>	After completing the assessment… </a:t>
            </a:r>
          </a:p>
          <a:p>
            <a:pPr marL="274320" indent="-274320" eaLnBrk="1" fontAlgn="auto" hangingPunct="1">
              <a:spcAft>
                <a:spcPts val="0"/>
              </a:spcAft>
              <a:buFont typeface="Wingdings" pitchFamily="2" charset="2"/>
              <a:buChar char="q"/>
              <a:defRPr/>
            </a:pPr>
            <a:r>
              <a:rPr lang="en-US" dirty="0" smtClean="0">
                <a:latin typeface="Abadi MT Condensed Light"/>
              </a:rPr>
              <a:t>Make an appointment for an Educational Planning Workshop at the front desk in the Counseling Department</a:t>
            </a:r>
            <a:endParaRPr lang="en-US" dirty="0">
              <a:latin typeface="Abadi MT Condensed Light"/>
            </a:endParaRPr>
          </a:p>
          <a:p>
            <a:pPr marL="274320" indent="-274320" eaLnBrk="1" fontAlgn="auto" hangingPunct="1">
              <a:spcAft>
                <a:spcPts val="0"/>
              </a:spcAft>
              <a:buFont typeface="Wingdings" pitchFamily="2" charset="2"/>
              <a:buChar char="q"/>
              <a:defRPr/>
            </a:pPr>
            <a:r>
              <a:rPr lang="en-US" dirty="0" smtClean="0">
                <a:latin typeface="Abadi MT Condensed Light"/>
              </a:rPr>
              <a:t>If you need help registering for courses before your workshop appointment, visit the Counseling Department or Registration Center</a:t>
            </a:r>
          </a:p>
          <a:p>
            <a:pPr marL="274320" indent="-274320" eaLnBrk="1" fontAlgn="auto" hangingPunct="1">
              <a:spcAft>
                <a:spcPts val="0"/>
              </a:spcAft>
              <a:buFont typeface="Arial" pitchFamily="34" charset="0"/>
              <a:buNone/>
              <a:defRPr/>
            </a:pPr>
            <a:endParaRPr lang="en-US" dirty="0"/>
          </a:p>
        </p:txBody>
      </p:sp>
      <p:sp>
        <p:nvSpPr>
          <p:cNvPr id="4" name="TextBox 3"/>
          <p:cNvSpPr txBox="1"/>
          <p:nvPr/>
        </p:nvSpPr>
        <p:spPr>
          <a:xfrm>
            <a:off x="2819400" y="6073775"/>
            <a:ext cx="4876800" cy="784225"/>
          </a:xfrm>
          <a:prstGeom prst="rect">
            <a:avLst/>
          </a:prstGeom>
          <a:noFill/>
        </p:spPr>
        <p:txBody>
          <a:bodyPr>
            <a:spAutoFit/>
          </a:bodyPr>
          <a:lstStyle/>
          <a:p>
            <a:pPr fontAlgn="auto">
              <a:spcBef>
                <a:spcPts val="0"/>
              </a:spcBef>
              <a:spcAft>
                <a:spcPts val="0"/>
              </a:spcAft>
              <a:defRPr/>
            </a:pPr>
            <a:r>
              <a:rPr lang="en-US" sz="4500" dirty="0">
                <a:latin typeface="+mj-lt"/>
              </a:rPr>
              <a:t>Questions?</a:t>
            </a:r>
          </a:p>
        </p:txBody>
      </p:sp>
      <p:pic>
        <p:nvPicPr>
          <p:cNvPr id="39940" name="Picture 5"/>
          <p:cNvPicPr>
            <a:picLocks noChangeAspect="1"/>
          </p:cNvPicPr>
          <p:nvPr/>
        </p:nvPicPr>
        <p:blipFill>
          <a:blip r:embed="rId3"/>
          <a:srcRect/>
          <a:stretch>
            <a:fillRect/>
          </a:stretch>
        </p:blipFill>
        <p:spPr bwMode="auto">
          <a:xfrm>
            <a:off x="7162800" y="2743200"/>
            <a:ext cx="1524000" cy="979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
                                        <p:tgtEl>
                                          <p:spTgt spid="4"/>
                                        </p:tgtEl>
                                      </p:cBhvr>
                                    </p:animEffect>
                                    <p:anim calcmode="lin" valueType="num">
                                      <p:cBhvr>
                                        <p:cTn id="54" dur="400" fill="hold"/>
                                        <p:tgtEl>
                                          <p:spTgt spid="4"/>
                                        </p:tgtEl>
                                        <p:attrNameLst>
                                          <p:attrName>ppt_x</p:attrName>
                                        </p:attrNameLst>
                                      </p:cBhvr>
                                      <p:tavLst>
                                        <p:tav tm="0">
                                          <p:val>
                                            <p:strVal val="#ppt_x"/>
                                          </p:val>
                                        </p:tav>
                                        <p:tav tm="100000">
                                          <p:val>
                                            <p:strVal val="#ppt_x"/>
                                          </p:val>
                                        </p:tav>
                                      </p:tavLst>
                                    </p:anim>
                                    <p:anim calcmode="lin" valueType="num">
                                      <p:cBhvr>
                                        <p:cTn id="55" dur="400" fill="hold"/>
                                        <p:tgtEl>
                                          <p:spTgt spid="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28600"/>
            <a:ext cx="8382000" cy="1143000"/>
          </a:xfrm>
        </p:spPr>
        <p:txBody>
          <a:bodyPr/>
          <a:lstStyle/>
          <a:p>
            <a:pPr eaLnBrk="1" hangingPunct="1"/>
            <a:r>
              <a:rPr lang="en-US" sz="4400" u="sng" smtClean="0"/>
              <a:t>Getting Started at Chaffey College</a:t>
            </a:r>
          </a:p>
        </p:txBody>
      </p:sp>
      <p:pic>
        <p:nvPicPr>
          <p:cNvPr id="20484" name="Picture 4" descr="http://upload.wikimedia.org/wikipedia/en/4/46/Chaffey-college-logo.png"/>
          <p:cNvPicPr>
            <a:picLocks noChangeAspect="1" noChangeArrowheads="1"/>
          </p:cNvPicPr>
          <p:nvPr/>
        </p:nvPicPr>
        <p:blipFill>
          <a:blip r:embed="rId2"/>
          <a:srcRect/>
          <a:stretch>
            <a:fillRect/>
          </a:stretch>
        </p:blipFill>
        <p:spPr bwMode="auto">
          <a:xfrm>
            <a:off x="7543800" y="3352800"/>
            <a:ext cx="1285875" cy="1271588"/>
          </a:xfrm>
          <a:prstGeom prst="rect">
            <a:avLst/>
          </a:prstGeom>
          <a:noFill/>
          <a:ln w="9525">
            <a:noFill/>
            <a:miter lim="800000"/>
            <a:headEnd/>
            <a:tailEnd/>
          </a:ln>
        </p:spPr>
      </p:pic>
      <p:sp>
        <p:nvSpPr>
          <p:cNvPr id="3" name="Content Placeholder 2"/>
          <p:cNvSpPr>
            <a:spLocks noGrp="1"/>
          </p:cNvSpPr>
          <p:nvPr>
            <p:ph idx="1"/>
          </p:nvPr>
        </p:nvSpPr>
        <p:spPr>
          <a:xfrm>
            <a:off x="295275" y="990600"/>
            <a:ext cx="8686800" cy="5334000"/>
          </a:xfrm>
        </p:spPr>
        <p:txBody>
          <a:bodyPr/>
          <a:lstStyle/>
          <a:p>
            <a:pPr eaLnBrk="1" hangingPunct="1">
              <a:lnSpc>
                <a:spcPct val="120000"/>
              </a:lnSpc>
              <a:spcAft>
                <a:spcPts val="600"/>
              </a:spcAft>
              <a:buFont typeface="Wingdings" pitchFamily="2" charset="2"/>
              <a:buChar char="q"/>
            </a:pPr>
            <a:r>
              <a:rPr lang="en-US" sz="3200" smtClean="0">
                <a:latin typeface="Abadi MT Condensed Light"/>
                <a:ea typeface="Abadi MT Condensed Light"/>
                <a:cs typeface="Abadi MT Condensed Light"/>
              </a:rPr>
              <a:t>Apply for the current term</a:t>
            </a:r>
          </a:p>
          <a:p>
            <a:pPr lvl="1" eaLnBrk="1" hangingPunct="1">
              <a:lnSpc>
                <a:spcPct val="120000"/>
              </a:lnSpc>
              <a:spcAft>
                <a:spcPts val="600"/>
              </a:spcAft>
            </a:pPr>
            <a:r>
              <a:rPr lang="en-US" sz="2000" smtClean="0">
                <a:latin typeface="Abadi MT Condensed Light"/>
                <a:ea typeface="Abadi MT Condensed Light"/>
                <a:cs typeface="Abadi MT Condensed Light"/>
              </a:rPr>
              <a:t>Always reapply if you do not take classes for one or more semesters (does not include summer)</a:t>
            </a:r>
          </a:p>
          <a:p>
            <a:pPr eaLnBrk="1" hangingPunct="1">
              <a:lnSpc>
                <a:spcPct val="120000"/>
              </a:lnSpc>
              <a:spcAft>
                <a:spcPts val="600"/>
              </a:spcAft>
              <a:buFont typeface="Wingdings" pitchFamily="2" charset="2"/>
              <a:buChar char="q"/>
            </a:pPr>
            <a:r>
              <a:rPr lang="en-US" sz="3200" smtClean="0">
                <a:latin typeface="Abadi MT Condensed Light"/>
                <a:ea typeface="Abadi MT Condensed Light"/>
                <a:cs typeface="Abadi MT Condensed Light"/>
              </a:rPr>
              <a:t>Attend a </a:t>
            </a:r>
            <a:r>
              <a:rPr lang="en-US" sz="3200" b="1" smtClean="0">
                <a:latin typeface="Abadi MT Condensed Light"/>
                <a:ea typeface="Abadi MT Condensed Light"/>
                <a:cs typeface="Abadi MT Condensed Light"/>
              </a:rPr>
              <a:t>New Student Orientation</a:t>
            </a:r>
          </a:p>
          <a:p>
            <a:pPr eaLnBrk="1" hangingPunct="1">
              <a:lnSpc>
                <a:spcPct val="120000"/>
              </a:lnSpc>
              <a:spcAft>
                <a:spcPts val="600"/>
              </a:spcAft>
              <a:buFont typeface="Wingdings" pitchFamily="2" charset="2"/>
              <a:buChar char="q"/>
            </a:pPr>
            <a:r>
              <a:rPr lang="en-US" sz="3200" smtClean="0">
                <a:latin typeface="Abadi MT Condensed Light"/>
                <a:ea typeface="Abadi MT Condensed Light"/>
                <a:cs typeface="Abadi MT Condensed Light"/>
              </a:rPr>
              <a:t>Take the </a:t>
            </a:r>
            <a:r>
              <a:rPr lang="en-US" sz="3200" b="1" smtClean="0">
                <a:latin typeface="Abadi MT Condensed Light"/>
                <a:ea typeface="Abadi MT Condensed Light"/>
                <a:cs typeface="Abadi MT Condensed Light"/>
              </a:rPr>
              <a:t>Assessment Test</a:t>
            </a:r>
          </a:p>
          <a:p>
            <a:pPr eaLnBrk="1" hangingPunct="1">
              <a:lnSpc>
                <a:spcPct val="120000"/>
              </a:lnSpc>
              <a:spcAft>
                <a:spcPts val="600"/>
              </a:spcAft>
              <a:buFont typeface="Wingdings" pitchFamily="2" charset="2"/>
              <a:buChar char="q"/>
            </a:pPr>
            <a:r>
              <a:rPr lang="en-US" sz="3200" smtClean="0">
                <a:latin typeface="Abadi MT Condensed Light"/>
                <a:ea typeface="Abadi MT Condensed Light"/>
                <a:cs typeface="Abadi MT Condensed Light"/>
              </a:rPr>
              <a:t>Create a </a:t>
            </a:r>
            <a:r>
              <a:rPr lang="en-US" sz="3200" b="1" smtClean="0">
                <a:latin typeface="Abadi MT Condensed Light"/>
                <a:ea typeface="Abadi MT Condensed Light"/>
                <a:cs typeface="Abadi MT Condensed Light"/>
              </a:rPr>
              <a:t>Student Educational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dissolve">
                                      <p:cBhvr>
                                        <p:cTn id="11" dur="500"/>
                                        <p:tgtEl>
                                          <p:spTgt spid="20484"/>
                                        </p:tgtEl>
                                      </p:cBhvr>
                                    </p:animEffect>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5"/>
          <p:cNvSpPr>
            <a:spLocks noGrp="1"/>
          </p:cNvSpPr>
          <p:nvPr>
            <p:ph type="title"/>
          </p:nvPr>
        </p:nvSpPr>
        <p:spPr>
          <a:xfrm>
            <a:off x="228600" y="304800"/>
            <a:ext cx="8229600" cy="1250950"/>
          </a:xfrm>
        </p:spPr>
        <p:txBody>
          <a:bodyPr/>
          <a:lstStyle/>
          <a:p>
            <a:pPr eaLnBrk="1" hangingPunct="1"/>
            <a:r>
              <a:rPr lang="en-US" smtClean="0"/>
              <a:t>Student Services</a:t>
            </a:r>
            <a:br>
              <a:rPr lang="en-US" smtClean="0"/>
            </a:br>
            <a:r>
              <a:rPr lang="en-US" sz="1800" smtClean="0">
                <a:latin typeface="Arial Narrow" pitchFamily="34" charset="0"/>
              </a:rPr>
              <a:t>Some programs and departments you should be familiar with…</a:t>
            </a:r>
            <a:endParaRPr lang="en-US" smtClean="0">
              <a:latin typeface="Arial Narrow" pitchFamily="34" charset="0"/>
            </a:endParaRPr>
          </a:p>
        </p:txBody>
      </p:sp>
      <p:sp>
        <p:nvSpPr>
          <p:cNvPr id="3" name="Content Placeholder 2"/>
          <p:cNvSpPr>
            <a:spLocks noGrp="1"/>
          </p:cNvSpPr>
          <p:nvPr>
            <p:ph idx="4294967295"/>
          </p:nvPr>
        </p:nvSpPr>
        <p:spPr>
          <a:xfrm>
            <a:off x="26988" y="1409700"/>
            <a:ext cx="4291012" cy="5105400"/>
          </a:xfrm>
        </p:spPr>
        <p:txBody>
          <a:bodyPr rtlCol="0">
            <a:normAutofit/>
          </a:bodyPr>
          <a:lstStyle/>
          <a:p>
            <a:pPr marL="342900" indent="-342900" eaLnBrk="1" fontAlgn="auto" hangingPunct="1">
              <a:lnSpc>
                <a:spcPct val="80000"/>
              </a:lnSpc>
              <a:spcAft>
                <a:spcPts val="0"/>
              </a:spcAft>
              <a:buClrTx/>
              <a:buFont typeface="Arial" pitchFamily="34" charset="0"/>
              <a:buChar char="•"/>
              <a:defRPr/>
            </a:pPr>
            <a:r>
              <a:rPr lang="en-US" sz="1700" b="1" dirty="0" smtClean="0">
                <a:solidFill>
                  <a:srgbClr val="FF0000"/>
                </a:solidFill>
                <a:latin typeface="Arial Narrow" panose="020B0606020202030204" pitchFamily="34" charset="0"/>
              </a:rPr>
              <a:t>Admissions </a:t>
            </a:r>
            <a:r>
              <a:rPr lang="en-US" sz="1700" b="1" dirty="0">
                <a:solidFill>
                  <a:srgbClr val="FF0000"/>
                </a:solidFill>
                <a:latin typeface="Arial Narrow" panose="020B0606020202030204" pitchFamily="34" charset="0"/>
              </a:rPr>
              <a:t>&amp; </a:t>
            </a:r>
            <a:r>
              <a:rPr lang="en-US" sz="1700" b="1" dirty="0" smtClean="0">
                <a:solidFill>
                  <a:srgbClr val="FF0000"/>
                </a:solidFill>
                <a:latin typeface="Arial Narrow" panose="020B0606020202030204" pitchFamily="34" charset="0"/>
              </a:rPr>
              <a:t>Records</a:t>
            </a:r>
          </a:p>
          <a:p>
            <a:pPr marL="342900" indent="-342900" eaLnBrk="1" fontAlgn="auto" hangingPunct="1">
              <a:lnSpc>
                <a:spcPct val="80000"/>
              </a:lnSpc>
              <a:spcAft>
                <a:spcPts val="0"/>
              </a:spcAft>
              <a:buClrTx/>
              <a:buFont typeface="Arial" pitchFamily="34" charset="0"/>
              <a:buChar char="•"/>
              <a:defRPr/>
            </a:pPr>
            <a:r>
              <a:rPr lang="en-US" sz="1700" b="1" dirty="0" smtClean="0">
                <a:solidFill>
                  <a:schemeClr val="tx1"/>
                </a:solidFill>
                <a:latin typeface="Arial Narrow" panose="020B0606020202030204" pitchFamily="34" charset="0"/>
              </a:rPr>
              <a:t>Athletics</a:t>
            </a:r>
          </a:p>
          <a:p>
            <a:pPr marL="342900" indent="-342900" eaLnBrk="1" fontAlgn="auto" hangingPunct="1">
              <a:lnSpc>
                <a:spcPct val="80000"/>
              </a:lnSpc>
              <a:spcAft>
                <a:spcPts val="0"/>
              </a:spcAft>
              <a:buClrTx/>
              <a:buFont typeface="Arial" pitchFamily="34" charset="0"/>
              <a:buChar char="•"/>
              <a:defRPr/>
            </a:pPr>
            <a:r>
              <a:rPr lang="en-US" sz="1700" b="1" dirty="0" smtClean="0">
                <a:solidFill>
                  <a:schemeClr val="tx1"/>
                </a:solidFill>
                <a:latin typeface="Arial Narrow" panose="020B0606020202030204" pitchFamily="34" charset="0"/>
              </a:rPr>
              <a:t>Bookstore</a:t>
            </a:r>
            <a:endParaRPr lang="en-US" sz="1700" b="1" dirty="0">
              <a:solidFill>
                <a:schemeClr val="tx1"/>
              </a:solidFill>
              <a:latin typeface="Arial Narrow" panose="020B0606020202030204" pitchFamily="34" charset="0"/>
            </a:endParaRPr>
          </a:p>
          <a:p>
            <a:pPr marL="342900" indent="-342900" eaLnBrk="1" fontAlgn="auto" hangingPunct="1">
              <a:lnSpc>
                <a:spcPct val="80000"/>
              </a:lnSpc>
              <a:spcAft>
                <a:spcPts val="0"/>
              </a:spcAft>
              <a:buClrTx/>
              <a:buFont typeface="Arial" pitchFamily="34" charset="0"/>
              <a:buChar char="•"/>
              <a:defRPr/>
            </a:pPr>
            <a:r>
              <a:rPr lang="en-US" sz="1700" b="1" dirty="0">
                <a:solidFill>
                  <a:prstClr val="black"/>
                </a:solidFill>
                <a:latin typeface="Arial Narrow" panose="020B0606020202030204" pitchFamily="34" charset="0"/>
              </a:rPr>
              <a:t>Child Development Center</a:t>
            </a:r>
          </a:p>
          <a:p>
            <a:pPr marL="342900" indent="-342900" eaLnBrk="1" fontAlgn="auto" hangingPunct="1">
              <a:lnSpc>
                <a:spcPct val="80000"/>
              </a:lnSpc>
              <a:spcAft>
                <a:spcPts val="0"/>
              </a:spcAft>
              <a:buClrTx/>
              <a:buFont typeface="Arial" pitchFamily="34" charset="0"/>
              <a:buChar char="•"/>
              <a:defRPr/>
            </a:pPr>
            <a:r>
              <a:rPr lang="en-US" sz="1700" b="1" dirty="0" smtClean="0">
                <a:solidFill>
                  <a:srgbClr val="FF0000"/>
                </a:solidFill>
                <a:latin typeface="Arial Narrow" panose="020B0606020202030204" pitchFamily="34" charset="0"/>
              </a:rPr>
              <a:t>Counseling/Registration Center</a:t>
            </a:r>
            <a:endParaRPr lang="en-US" sz="1700" b="1" dirty="0">
              <a:solidFill>
                <a:srgbClr val="FF0000"/>
              </a:solidFill>
              <a:latin typeface="Arial Narrow" panose="020B0606020202030204" pitchFamily="34" charset="0"/>
            </a:endParaRPr>
          </a:p>
          <a:p>
            <a:pPr marL="342900" indent="-342900" eaLnBrk="1" fontAlgn="auto" hangingPunct="1">
              <a:lnSpc>
                <a:spcPct val="80000"/>
              </a:lnSpc>
              <a:spcAft>
                <a:spcPts val="0"/>
              </a:spcAft>
              <a:buClrTx/>
              <a:buFont typeface="Arial" pitchFamily="34" charset="0"/>
              <a:buChar char="•"/>
              <a:defRPr/>
            </a:pPr>
            <a:r>
              <a:rPr lang="en-US" sz="1700" b="1" dirty="0">
                <a:solidFill>
                  <a:srgbClr val="FF0000"/>
                </a:solidFill>
                <a:latin typeface="Arial Narrow" panose="020B0606020202030204" pitchFamily="34" charset="0"/>
              </a:rPr>
              <a:t>Disability Programs &amp; Services (DPS)</a:t>
            </a:r>
          </a:p>
          <a:p>
            <a:pPr marL="342900" indent="-342900" eaLnBrk="1" fontAlgn="auto" hangingPunct="1">
              <a:lnSpc>
                <a:spcPct val="80000"/>
              </a:lnSpc>
              <a:spcAft>
                <a:spcPts val="0"/>
              </a:spcAft>
              <a:buClrTx/>
              <a:buFont typeface="Arial" pitchFamily="34" charset="0"/>
              <a:buChar char="•"/>
              <a:defRPr/>
            </a:pPr>
            <a:r>
              <a:rPr lang="en-US" sz="1700" b="1" dirty="0">
                <a:solidFill>
                  <a:prstClr val="black"/>
                </a:solidFill>
                <a:latin typeface="Arial Narrow" panose="020B0606020202030204" pitchFamily="34" charset="0"/>
              </a:rPr>
              <a:t>Early Advantage</a:t>
            </a:r>
          </a:p>
          <a:p>
            <a:pPr marL="342900" indent="-342900" eaLnBrk="1" fontAlgn="auto" hangingPunct="1">
              <a:lnSpc>
                <a:spcPct val="80000"/>
              </a:lnSpc>
              <a:spcAft>
                <a:spcPts val="0"/>
              </a:spcAft>
              <a:buClrTx/>
              <a:buFont typeface="Arial" pitchFamily="34" charset="0"/>
              <a:buChar char="•"/>
              <a:defRPr/>
            </a:pPr>
            <a:r>
              <a:rPr lang="en-US" sz="1700" b="1" dirty="0">
                <a:solidFill>
                  <a:srgbClr val="FF0000"/>
                </a:solidFill>
                <a:latin typeface="Arial Narrow" panose="020B0606020202030204" pitchFamily="34" charset="0"/>
              </a:rPr>
              <a:t>Extended Opportunity Programs &amp; Services (EOPS</a:t>
            </a:r>
            <a:r>
              <a:rPr lang="en-US" sz="1700" b="1" dirty="0" smtClean="0">
                <a:solidFill>
                  <a:srgbClr val="FF0000"/>
                </a:solidFill>
                <a:latin typeface="Arial Narrow" panose="020B0606020202030204" pitchFamily="34" charset="0"/>
              </a:rPr>
              <a:t>)</a:t>
            </a:r>
            <a:endParaRPr lang="en-US" sz="1700" b="1" dirty="0">
              <a:solidFill>
                <a:srgbClr val="FF0000"/>
              </a:solidFill>
              <a:latin typeface="Arial Narrow" panose="020B0606020202030204" pitchFamily="34" charset="0"/>
            </a:endParaRPr>
          </a:p>
          <a:p>
            <a:pPr marL="342900" indent="-342900" eaLnBrk="1" fontAlgn="auto" hangingPunct="1">
              <a:lnSpc>
                <a:spcPct val="80000"/>
              </a:lnSpc>
              <a:spcAft>
                <a:spcPts val="0"/>
              </a:spcAft>
              <a:buClrTx/>
              <a:buFont typeface="Arial" pitchFamily="34" charset="0"/>
              <a:buChar char="•"/>
              <a:defRPr/>
            </a:pPr>
            <a:r>
              <a:rPr lang="en-US" sz="1700" b="1" dirty="0">
                <a:solidFill>
                  <a:srgbClr val="FF0000"/>
                </a:solidFill>
                <a:latin typeface="Arial Narrow" panose="020B0606020202030204" pitchFamily="34" charset="0"/>
              </a:rPr>
              <a:t>Financial Aid</a:t>
            </a:r>
          </a:p>
          <a:p>
            <a:pPr marL="342900" indent="-342900" eaLnBrk="1" fontAlgn="auto" hangingPunct="1">
              <a:lnSpc>
                <a:spcPct val="80000"/>
              </a:lnSpc>
              <a:spcAft>
                <a:spcPts val="0"/>
              </a:spcAft>
              <a:buClrTx/>
              <a:buFont typeface="Arial" pitchFamily="34" charset="0"/>
              <a:buChar char="•"/>
              <a:defRPr/>
            </a:pPr>
            <a:r>
              <a:rPr lang="en-US" sz="1700" b="1" dirty="0">
                <a:solidFill>
                  <a:srgbClr val="FF0000"/>
                </a:solidFill>
                <a:latin typeface="Arial Narrow" panose="020B0606020202030204" pitchFamily="34" charset="0"/>
              </a:rPr>
              <a:t>Career Center/Student Employment</a:t>
            </a:r>
          </a:p>
          <a:p>
            <a:pPr marL="342900" indent="-342900" eaLnBrk="1" fontAlgn="auto" hangingPunct="1">
              <a:lnSpc>
                <a:spcPct val="80000"/>
              </a:lnSpc>
              <a:spcAft>
                <a:spcPts val="0"/>
              </a:spcAft>
              <a:buClrTx/>
              <a:buFont typeface="Arial" pitchFamily="34" charset="0"/>
              <a:buChar char="•"/>
              <a:defRPr/>
            </a:pPr>
            <a:r>
              <a:rPr lang="en-US" sz="1700" b="1" dirty="0">
                <a:solidFill>
                  <a:prstClr val="black"/>
                </a:solidFill>
                <a:latin typeface="Arial Narrow" panose="020B0606020202030204" pitchFamily="34" charset="0"/>
              </a:rPr>
              <a:t>Health Services</a:t>
            </a:r>
          </a:p>
          <a:p>
            <a:pPr marL="342900" indent="-342900" eaLnBrk="1" fontAlgn="auto" hangingPunct="1">
              <a:lnSpc>
                <a:spcPct val="80000"/>
              </a:lnSpc>
              <a:spcAft>
                <a:spcPts val="0"/>
              </a:spcAft>
              <a:buClrTx/>
              <a:buFont typeface="Arial" pitchFamily="34" charset="0"/>
              <a:buChar char="•"/>
              <a:defRPr/>
            </a:pPr>
            <a:r>
              <a:rPr lang="en-US" sz="1700" b="1" dirty="0">
                <a:solidFill>
                  <a:prstClr val="black"/>
                </a:solidFill>
                <a:latin typeface="Arial Narrow" panose="020B0606020202030204" pitchFamily="34" charset="0"/>
              </a:rPr>
              <a:t>Honors Program</a:t>
            </a:r>
          </a:p>
          <a:p>
            <a:pPr marL="342900" indent="-342900" eaLnBrk="1" fontAlgn="auto" hangingPunct="1">
              <a:lnSpc>
                <a:spcPct val="80000"/>
              </a:lnSpc>
              <a:spcAft>
                <a:spcPts val="0"/>
              </a:spcAft>
              <a:buClrTx/>
              <a:buFont typeface="Arial" pitchFamily="34" charset="0"/>
              <a:buChar char="•"/>
              <a:defRPr/>
            </a:pPr>
            <a:r>
              <a:rPr lang="en-US" sz="1700" b="1" dirty="0">
                <a:solidFill>
                  <a:prstClr val="black"/>
                </a:solidFill>
                <a:latin typeface="Arial Narrow" panose="020B0606020202030204" pitchFamily="34" charset="0"/>
              </a:rPr>
              <a:t>Student Activities</a:t>
            </a:r>
          </a:p>
          <a:p>
            <a:pPr marL="342900" indent="-342900" eaLnBrk="1" fontAlgn="auto" hangingPunct="1">
              <a:lnSpc>
                <a:spcPct val="80000"/>
              </a:lnSpc>
              <a:spcAft>
                <a:spcPts val="0"/>
              </a:spcAft>
              <a:buClrTx/>
              <a:buFont typeface="Arial" pitchFamily="34" charset="0"/>
              <a:buChar char="•"/>
              <a:defRPr/>
            </a:pPr>
            <a:r>
              <a:rPr lang="en-US" sz="1700" b="1" dirty="0">
                <a:solidFill>
                  <a:srgbClr val="FF0000"/>
                </a:solidFill>
                <a:latin typeface="Arial Narrow" panose="020B0606020202030204" pitchFamily="34" charset="0"/>
              </a:rPr>
              <a:t>Student Success Centers</a:t>
            </a:r>
          </a:p>
          <a:p>
            <a:pPr marL="342900" indent="-342900" eaLnBrk="1" fontAlgn="auto" hangingPunct="1">
              <a:lnSpc>
                <a:spcPct val="80000"/>
              </a:lnSpc>
              <a:spcAft>
                <a:spcPts val="0"/>
              </a:spcAft>
              <a:buClrTx/>
              <a:buFont typeface="Arial" pitchFamily="34" charset="0"/>
              <a:buChar char="•"/>
              <a:defRPr/>
            </a:pPr>
            <a:r>
              <a:rPr lang="en-US" sz="1700" b="1" dirty="0">
                <a:solidFill>
                  <a:schemeClr val="tx1"/>
                </a:solidFill>
                <a:latin typeface="Arial Narrow" panose="020B0606020202030204" pitchFamily="34" charset="0"/>
              </a:rPr>
              <a:t>Transfer Center </a:t>
            </a:r>
          </a:p>
          <a:p>
            <a:pPr marL="342900" indent="-342900" eaLnBrk="1" fontAlgn="auto" hangingPunct="1">
              <a:lnSpc>
                <a:spcPct val="80000"/>
              </a:lnSpc>
              <a:spcAft>
                <a:spcPts val="0"/>
              </a:spcAft>
              <a:buClrTx/>
              <a:buFont typeface="Arial" pitchFamily="34" charset="0"/>
              <a:buChar char="•"/>
              <a:defRPr/>
            </a:pPr>
            <a:r>
              <a:rPr lang="en-US" sz="1700" b="1" dirty="0">
                <a:solidFill>
                  <a:schemeClr val="tx1"/>
                </a:solidFill>
                <a:latin typeface="Arial Narrow" panose="020B0606020202030204" pitchFamily="34" charset="0"/>
              </a:rPr>
              <a:t>Veteran’s Center</a:t>
            </a:r>
          </a:p>
          <a:p>
            <a:pPr marL="633222" indent="-514350" eaLnBrk="1" fontAlgn="auto" hangingPunct="1">
              <a:spcAft>
                <a:spcPts val="0"/>
              </a:spcAft>
              <a:buFont typeface="+mj-lt"/>
              <a:buAutoNum type="arabicPeriod"/>
              <a:defRPr/>
            </a:pPr>
            <a:endParaRPr lang="en-US" dirty="0"/>
          </a:p>
        </p:txBody>
      </p:sp>
      <p:pic>
        <p:nvPicPr>
          <p:cNvPr id="1026" name="Picture 2" descr="campus map"/>
          <p:cNvPicPr>
            <a:picLocks noChangeAspect="1" noChangeArrowheads="1"/>
          </p:cNvPicPr>
          <p:nvPr/>
        </p:nvPicPr>
        <p:blipFill>
          <a:blip r:embed="rId2"/>
          <a:srcRect l="6590" t="14018" r="22357" b="14423"/>
          <a:stretch>
            <a:fillRect/>
          </a:stretch>
        </p:blipFill>
        <p:spPr bwMode="auto">
          <a:xfrm>
            <a:off x="4191000" y="2133600"/>
            <a:ext cx="4752975" cy="36576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26"/>
                                        </p:tgtEl>
                                        <p:attrNameLst>
                                          <p:attrName>style.visibility</p:attrName>
                                        </p:attrNameLst>
                                      </p:cBhvr>
                                      <p:to>
                                        <p:strVal val="visible"/>
                                      </p:to>
                                    </p:set>
                                    <p:anim calcmode="lin" valueType="num">
                                      <p:cBhvr additive="base">
                                        <p:cTn id="71" dur="500" fill="hold"/>
                                        <p:tgtEl>
                                          <p:spTgt spid="1026"/>
                                        </p:tgtEl>
                                        <p:attrNameLst>
                                          <p:attrName>ppt_x</p:attrName>
                                        </p:attrNameLst>
                                      </p:cBhvr>
                                      <p:tavLst>
                                        <p:tav tm="0">
                                          <p:val>
                                            <p:strVal val="#ppt_x"/>
                                          </p:val>
                                        </p:tav>
                                        <p:tav tm="100000">
                                          <p:val>
                                            <p:strVal val="#ppt_x"/>
                                          </p:val>
                                        </p:tav>
                                      </p:tavLst>
                                    </p:anim>
                                    <p:anim calcmode="lin" valueType="num">
                                      <p:cBhvr additive="base">
                                        <p:cTn id="7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42888"/>
            <a:ext cx="8229600" cy="1200150"/>
          </a:xfrm>
        </p:spPr>
        <p:txBody>
          <a:bodyPr rtlCol="0">
            <a:spAutoFit/>
          </a:bodyPr>
          <a:lstStyle/>
          <a:p>
            <a:pPr eaLnBrk="1" fontAlgn="auto" hangingPunct="1">
              <a:spcAft>
                <a:spcPts val="0"/>
              </a:spcAft>
              <a:defRPr/>
            </a:pPr>
            <a:r>
              <a:rPr lang="en-US" sz="3600" dirty="0" smtClean="0">
                <a:solidFill>
                  <a:schemeClr val="tx1">
                    <a:lumMod val="85000"/>
                    <a:lumOff val="15000"/>
                  </a:schemeClr>
                </a:solidFill>
              </a:rPr>
              <a:t>Activate and familiarize yourself with your  </a:t>
            </a:r>
            <a:r>
              <a:rPr lang="en-US" sz="3600" i="1" dirty="0" smtClean="0">
                <a:solidFill>
                  <a:schemeClr val="accent1">
                    <a:lumMod val="75000"/>
                  </a:schemeClr>
                </a:solidFill>
              </a:rPr>
              <a:t>MyChaffeyVIEW</a:t>
            </a:r>
            <a:r>
              <a:rPr lang="en-US" sz="3600" dirty="0" smtClean="0">
                <a:solidFill>
                  <a:schemeClr val="tx1">
                    <a:lumMod val="85000"/>
                    <a:lumOff val="15000"/>
                  </a:schemeClr>
                </a:solidFill>
              </a:rPr>
              <a:t>  account</a:t>
            </a:r>
            <a:endParaRPr lang="en-US" sz="3600" dirty="0">
              <a:solidFill>
                <a:schemeClr val="tx1">
                  <a:lumMod val="85000"/>
                  <a:lumOff val="15000"/>
                </a:schemeClr>
              </a:solidFill>
            </a:endParaRPr>
          </a:p>
        </p:txBody>
      </p:sp>
      <p:grpSp>
        <p:nvGrpSpPr>
          <p:cNvPr id="19" name="Group 18"/>
          <p:cNvGrpSpPr>
            <a:grpSpLocks/>
          </p:cNvGrpSpPr>
          <p:nvPr/>
        </p:nvGrpSpPr>
        <p:grpSpPr bwMode="auto">
          <a:xfrm>
            <a:off x="-1588" y="3886200"/>
            <a:ext cx="5640388" cy="2743200"/>
            <a:chOff x="-1603" y="3886200"/>
            <a:chExt cx="5640403" cy="2743200"/>
          </a:xfrm>
        </p:grpSpPr>
        <p:grpSp>
          <p:nvGrpSpPr>
            <p:cNvPr id="19469" name="Group 17"/>
            <p:cNvGrpSpPr>
              <a:grpSpLocks/>
            </p:cNvGrpSpPr>
            <p:nvPr/>
          </p:nvGrpSpPr>
          <p:grpSpPr bwMode="auto">
            <a:xfrm>
              <a:off x="228600" y="4784124"/>
              <a:ext cx="5410200" cy="1845276"/>
              <a:chOff x="228600" y="4784124"/>
              <a:chExt cx="5410200" cy="1845276"/>
            </a:xfrm>
          </p:grpSpPr>
          <p:pic>
            <p:nvPicPr>
              <p:cNvPr id="19471" name="Picture 6"/>
              <p:cNvPicPr>
                <a:picLocks noChangeAspect="1" noChangeArrowheads="1"/>
              </p:cNvPicPr>
              <p:nvPr/>
            </p:nvPicPr>
            <p:blipFill>
              <a:blip r:embed="rId3"/>
              <a:srcRect l="50000" t="16888" r="19167" b="29778"/>
              <a:stretch>
                <a:fillRect/>
              </a:stretch>
            </p:blipFill>
            <p:spPr bwMode="auto">
              <a:xfrm>
                <a:off x="228600" y="4784124"/>
                <a:ext cx="3276600" cy="1771135"/>
              </a:xfrm>
              <a:prstGeom prst="rect">
                <a:avLst/>
              </a:prstGeom>
              <a:noFill/>
              <a:ln w="38100">
                <a:solidFill>
                  <a:schemeClr val="tx1"/>
                </a:solidFill>
                <a:miter lim="800000"/>
                <a:headEnd/>
                <a:tailEnd/>
              </a:ln>
            </p:spPr>
          </p:pic>
          <p:sp>
            <p:nvSpPr>
              <p:cNvPr id="11" name="Rectangle 10"/>
              <p:cNvSpPr/>
              <p:nvPr/>
            </p:nvSpPr>
            <p:spPr>
              <a:xfrm>
                <a:off x="2057391" y="5486400"/>
                <a:ext cx="3581409" cy="1143000"/>
              </a:xfrm>
              <a:prstGeom prst="rect">
                <a:avLst/>
              </a:prstGeom>
              <a:ln w="38100"/>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600" b="1" dirty="0"/>
                  <a:t>Username:</a:t>
                </a:r>
                <a:r>
                  <a:rPr lang="en-US" sz="1600" dirty="0"/>
                  <a:t> 1</a:t>
                </a:r>
                <a:r>
                  <a:rPr lang="en-US" sz="1600" baseline="30000" dirty="0"/>
                  <a:t>st</a:t>
                </a:r>
                <a:r>
                  <a:rPr lang="en-US" sz="1600" dirty="0"/>
                  <a:t> initial of your first name, 1</a:t>
                </a:r>
                <a:r>
                  <a:rPr lang="en-US" sz="1600" baseline="30000" dirty="0"/>
                  <a:t>st</a:t>
                </a:r>
                <a:r>
                  <a:rPr lang="en-US" sz="1600" dirty="0"/>
                  <a:t> initial of your last name (lowercased), and your 7 digit ID number</a:t>
                </a:r>
              </a:p>
              <a:p>
                <a:pPr algn="ctr" fontAlgn="auto">
                  <a:spcBef>
                    <a:spcPts val="0"/>
                  </a:spcBef>
                  <a:spcAft>
                    <a:spcPts val="0"/>
                  </a:spcAft>
                  <a:defRPr/>
                </a:pPr>
                <a:r>
                  <a:rPr lang="en-US" sz="1600" b="1" dirty="0"/>
                  <a:t>Initial Password: </a:t>
                </a:r>
                <a:r>
                  <a:rPr lang="en-US" sz="1600" dirty="0"/>
                  <a:t>6 digit birthday</a:t>
                </a:r>
              </a:p>
            </p:txBody>
          </p:sp>
          <p:sp>
            <p:nvSpPr>
              <p:cNvPr id="12" name="Curved Down Arrow 11"/>
              <p:cNvSpPr/>
              <p:nvPr/>
            </p:nvSpPr>
            <p:spPr>
              <a:xfrm flipH="1">
                <a:off x="1066800" y="4800600"/>
                <a:ext cx="2082396" cy="609600"/>
              </a:xfrm>
              <a:prstGeom prst="curvedDown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15" name="Rectangle 14"/>
            <p:cNvSpPr/>
            <p:nvPr/>
          </p:nvSpPr>
          <p:spPr>
            <a:xfrm>
              <a:off x="-1603" y="3886200"/>
              <a:ext cx="732894"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2.</a:t>
              </a:r>
            </a:p>
          </p:txBody>
        </p:sp>
      </p:grpSp>
      <p:grpSp>
        <p:nvGrpSpPr>
          <p:cNvPr id="20" name="Group 19"/>
          <p:cNvGrpSpPr>
            <a:grpSpLocks/>
          </p:cNvGrpSpPr>
          <p:nvPr/>
        </p:nvGrpSpPr>
        <p:grpSpPr bwMode="auto">
          <a:xfrm>
            <a:off x="3886200" y="1295400"/>
            <a:ext cx="5029200" cy="3886200"/>
            <a:chOff x="3886200" y="1295400"/>
            <a:chExt cx="5029200" cy="3886200"/>
          </a:xfrm>
        </p:grpSpPr>
        <p:pic>
          <p:nvPicPr>
            <p:cNvPr id="19467" name="Picture 7"/>
            <p:cNvPicPr>
              <a:picLocks noChangeAspect="1" noChangeArrowheads="1"/>
            </p:cNvPicPr>
            <p:nvPr/>
          </p:nvPicPr>
          <p:blipFill>
            <a:blip r:embed="rId4"/>
            <a:srcRect l="56944" t="24889" r="15279" b="9332"/>
            <a:stretch>
              <a:fillRect/>
            </a:stretch>
          </p:blipFill>
          <p:spPr bwMode="auto">
            <a:xfrm>
              <a:off x="4648200" y="1676400"/>
              <a:ext cx="4267200" cy="3505200"/>
            </a:xfrm>
            <a:prstGeom prst="rect">
              <a:avLst/>
            </a:prstGeom>
            <a:noFill/>
            <a:ln w="57150">
              <a:solidFill>
                <a:schemeClr val="tx1"/>
              </a:solidFill>
              <a:miter lim="800000"/>
              <a:headEnd/>
              <a:tailEnd/>
            </a:ln>
          </p:spPr>
        </p:pic>
        <p:sp>
          <p:nvSpPr>
            <p:cNvPr id="16" name="Rectangle 15"/>
            <p:cNvSpPr/>
            <p:nvPr/>
          </p:nvSpPr>
          <p:spPr>
            <a:xfrm>
              <a:off x="3886200" y="1295400"/>
              <a:ext cx="724878"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3.</a:t>
              </a:r>
            </a:p>
          </p:txBody>
        </p:sp>
      </p:grpSp>
      <p:grpSp>
        <p:nvGrpSpPr>
          <p:cNvPr id="13" name="Group 12"/>
          <p:cNvGrpSpPr>
            <a:grpSpLocks/>
          </p:cNvGrpSpPr>
          <p:nvPr/>
        </p:nvGrpSpPr>
        <p:grpSpPr bwMode="auto">
          <a:xfrm>
            <a:off x="0" y="1219200"/>
            <a:ext cx="3581400" cy="2732088"/>
            <a:chOff x="0" y="1219200"/>
            <a:chExt cx="3581400" cy="2731911"/>
          </a:xfrm>
        </p:grpSpPr>
        <p:pic>
          <p:nvPicPr>
            <p:cNvPr id="19461" name="Picture 5"/>
            <p:cNvPicPr>
              <a:picLocks noChangeAspect="1" noChangeArrowheads="1"/>
            </p:cNvPicPr>
            <p:nvPr/>
          </p:nvPicPr>
          <p:blipFill>
            <a:blip r:embed="rId5"/>
            <a:srcRect l="64166" t="17580" r="8333" b="32443"/>
            <a:stretch>
              <a:fillRect/>
            </a:stretch>
          </p:blipFill>
          <p:spPr bwMode="auto">
            <a:xfrm>
              <a:off x="381000" y="2133600"/>
              <a:ext cx="3200400" cy="1817511"/>
            </a:xfrm>
            <a:prstGeom prst="rect">
              <a:avLst/>
            </a:prstGeom>
            <a:noFill/>
            <a:ln w="38100">
              <a:solidFill>
                <a:schemeClr val="tx1"/>
              </a:solidFill>
              <a:miter lim="800000"/>
              <a:headEnd/>
              <a:tailEnd/>
            </a:ln>
          </p:spPr>
        </p:pic>
        <p:sp>
          <p:nvSpPr>
            <p:cNvPr id="9" name="Left Arrow 8"/>
            <p:cNvSpPr/>
            <p:nvPr/>
          </p:nvSpPr>
          <p:spPr>
            <a:xfrm rot="814019">
              <a:off x="2779963" y="2056436"/>
              <a:ext cx="688473" cy="395334"/>
            </a:xfrm>
            <a:prstGeom prst="leftArrow">
              <a:avLst>
                <a:gd name="adj1" fmla="val 45518"/>
                <a:gd name="adj2" fmla="val 55229"/>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219200"/>
              <a:ext cx="729688" cy="923330"/>
            </a:xfrm>
            <a:prstGeom prst="rect">
              <a:avLst/>
            </a:prstGeom>
            <a:noFill/>
          </p:spPr>
          <p:txBody>
            <a:bodyPr wrap="none">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1.</a:t>
              </a:r>
            </a:p>
          </p:txBody>
        </p:sp>
        <p:sp>
          <p:nvSpPr>
            <p:cNvPr id="19466" name="TextBox 16"/>
            <p:cNvSpPr txBox="1">
              <a:spLocks noChangeArrowheads="1"/>
            </p:cNvSpPr>
            <p:nvPr/>
          </p:nvSpPr>
          <p:spPr bwMode="auto">
            <a:xfrm>
              <a:off x="533400" y="1524000"/>
              <a:ext cx="2895600" cy="461665"/>
            </a:xfrm>
            <a:prstGeom prst="rect">
              <a:avLst/>
            </a:prstGeom>
            <a:noFill/>
            <a:ln w="9525">
              <a:noFill/>
              <a:miter lim="800000"/>
              <a:headEnd/>
              <a:tailEnd/>
            </a:ln>
          </p:spPr>
          <p:txBody>
            <a:bodyPr>
              <a:spAutoFit/>
            </a:bodyPr>
            <a:lstStyle/>
            <a:p>
              <a:r>
                <a:rPr lang="en-US" sz="2400" b="1">
                  <a:latin typeface="Times New Roman" pitchFamily="18" charset="0"/>
                </a:rPr>
                <a:t>www.chaffey.edu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558088" cy="11430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Frequently Asked Questions</a:t>
            </a:r>
            <a:endParaRPr lang="en-US" dirty="0">
              <a:solidFill>
                <a:schemeClr val="tx1">
                  <a:lumMod val="85000"/>
                  <a:lumOff val="15000"/>
                </a:schemeClr>
              </a:solidFill>
            </a:endParaRPr>
          </a:p>
        </p:txBody>
      </p:sp>
      <p:sp>
        <p:nvSpPr>
          <p:cNvPr id="3" name="Content Placeholder 2"/>
          <p:cNvSpPr>
            <a:spLocks noGrp="1"/>
          </p:cNvSpPr>
          <p:nvPr>
            <p:ph idx="1"/>
          </p:nvPr>
        </p:nvSpPr>
        <p:spPr>
          <a:xfrm>
            <a:off x="2590800" y="1219200"/>
            <a:ext cx="5638800" cy="1828800"/>
          </a:xfrm>
        </p:spPr>
        <p:txBody>
          <a:bodyPr rtlCol="0">
            <a:normAutofit lnSpcReduction="10000"/>
          </a:bodyPr>
          <a:lstStyle/>
          <a:p>
            <a:pPr marL="274320" indent="-274320" eaLnBrk="1" fontAlgn="auto" hangingPunct="1">
              <a:spcAft>
                <a:spcPts val="0"/>
              </a:spcAft>
              <a:buFont typeface="Arial" pitchFamily="34" charset="0"/>
              <a:buChar char="•"/>
              <a:defRPr/>
            </a:pPr>
            <a:r>
              <a:rPr lang="en-US" sz="2000" dirty="0" smtClean="0">
                <a:latin typeface="Arial Narrow" pitchFamily="34" charset="0"/>
              </a:rPr>
              <a:t>We are a </a:t>
            </a:r>
            <a:r>
              <a:rPr lang="en-US" sz="2000" b="1" i="1" dirty="0" smtClean="0">
                <a:latin typeface="Arial Narrow" pitchFamily="34" charset="0"/>
              </a:rPr>
              <a:t>semester</a:t>
            </a:r>
            <a:r>
              <a:rPr lang="en-US" sz="2000" dirty="0" smtClean="0">
                <a:latin typeface="Arial Narrow" pitchFamily="34" charset="0"/>
              </a:rPr>
              <a:t> based school</a:t>
            </a:r>
          </a:p>
          <a:p>
            <a:pPr marL="594360" lvl="1" indent="-274320" eaLnBrk="1" fontAlgn="auto" hangingPunct="1">
              <a:spcAft>
                <a:spcPts val="0"/>
              </a:spcAft>
              <a:buFont typeface="Arial" pitchFamily="34" charset="0"/>
              <a:buChar char="•"/>
              <a:defRPr/>
            </a:pPr>
            <a:r>
              <a:rPr lang="en-US" sz="1800" dirty="0" smtClean="0">
                <a:latin typeface="Arial Narrow" pitchFamily="34" charset="0"/>
              </a:rPr>
              <a:t>There are two, 18 week sessions per year:</a:t>
            </a:r>
          </a:p>
          <a:p>
            <a:pPr marL="868680" lvl="2" eaLnBrk="1" fontAlgn="auto" hangingPunct="1">
              <a:spcAft>
                <a:spcPts val="0"/>
              </a:spcAft>
              <a:buFont typeface="Arial" pitchFamily="34" charset="0"/>
              <a:buChar char="•"/>
              <a:defRPr/>
            </a:pPr>
            <a:r>
              <a:rPr lang="en-US" sz="1800" b="1" dirty="0" smtClean="0">
                <a:latin typeface="Arial Narrow" pitchFamily="34" charset="0"/>
              </a:rPr>
              <a:t>Fall</a:t>
            </a:r>
            <a:r>
              <a:rPr lang="en-US" sz="1800" dirty="0" smtClean="0">
                <a:latin typeface="Arial Narrow" pitchFamily="34" charset="0"/>
              </a:rPr>
              <a:t> (August – December) and </a:t>
            </a:r>
            <a:r>
              <a:rPr lang="en-US" sz="1800" b="1" dirty="0" smtClean="0">
                <a:latin typeface="Arial Narrow" pitchFamily="34" charset="0"/>
              </a:rPr>
              <a:t>Spring</a:t>
            </a:r>
            <a:r>
              <a:rPr lang="en-US" sz="1800" dirty="0" smtClean="0">
                <a:latin typeface="Arial Narrow" pitchFamily="34" charset="0"/>
              </a:rPr>
              <a:t> (January – May)</a:t>
            </a:r>
          </a:p>
          <a:p>
            <a:pPr marL="640080" lvl="2" indent="0" eaLnBrk="1" fontAlgn="auto" hangingPunct="1">
              <a:spcAft>
                <a:spcPts val="0"/>
              </a:spcAft>
              <a:buFont typeface="Arial" pitchFamily="34" charset="0"/>
              <a:buNone/>
              <a:defRPr/>
            </a:pPr>
            <a:r>
              <a:rPr lang="en-US" sz="1400" dirty="0" smtClean="0">
                <a:latin typeface="Arial Narrow" pitchFamily="34" charset="0"/>
              </a:rPr>
              <a:t>	</a:t>
            </a:r>
            <a:r>
              <a:rPr lang="en-US" sz="1400" b="1" dirty="0" smtClean="0">
                <a:latin typeface="Arial Narrow" pitchFamily="34" charset="0"/>
              </a:rPr>
              <a:t>Summer session is optional; it is not required</a:t>
            </a:r>
          </a:p>
          <a:p>
            <a:pPr marL="868680" lvl="2" eaLnBrk="1" fontAlgn="auto" hangingPunct="1">
              <a:spcAft>
                <a:spcPts val="0"/>
              </a:spcAft>
              <a:buFont typeface="Arial" pitchFamily="34" charset="0"/>
              <a:buChar char="•"/>
              <a:defRPr/>
            </a:pPr>
            <a:r>
              <a:rPr lang="en-US" sz="1800" dirty="0" smtClean="0">
                <a:latin typeface="Arial Narrow" pitchFamily="34" charset="0"/>
              </a:rPr>
              <a:t>Our traditional, full term classes will last for the duration of the semester</a:t>
            </a:r>
          </a:p>
          <a:p>
            <a:pPr marL="868680" lvl="2" eaLnBrk="1" fontAlgn="auto" hangingPunct="1">
              <a:spcAft>
                <a:spcPts val="0"/>
              </a:spcAft>
              <a:buFont typeface="Arial" pitchFamily="34" charset="0"/>
              <a:buChar char="•"/>
              <a:defRPr/>
            </a:pPr>
            <a:endParaRPr lang="en-US" dirty="0" smtClean="0"/>
          </a:p>
        </p:txBody>
      </p:sp>
      <p:sp>
        <p:nvSpPr>
          <p:cNvPr id="5" name="Content Placeholder 2"/>
          <p:cNvSpPr txBox="1">
            <a:spLocks/>
          </p:cNvSpPr>
          <p:nvPr/>
        </p:nvSpPr>
        <p:spPr bwMode="auto">
          <a:xfrm>
            <a:off x="1295400" y="4724400"/>
            <a:ext cx="4724400" cy="1600200"/>
          </a:xfrm>
          <a:prstGeom prst="rect">
            <a:avLst/>
          </a:prstGeom>
          <a:noFill/>
          <a:ln w="9525">
            <a:noFill/>
            <a:miter lim="800000"/>
            <a:headEnd/>
            <a:tailEnd/>
          </a:ln>
        </p:spPr>
        <p:txBody>
          <a:bodyPr anchor="ctr"/>
          <a:lstStyle/>
          <a:p>
            <a:pPr marL="273050" indent="-273050">
              <a:spcBef>
                <a:spcPct val="20000"/>
              </a:spcBef>
              <a:buClr>
                <a:schemeClr val="accent1"/>
              </a:buClr>
              <a:buFont typeface="Arial" charset="0"/>
              <a:buChar char="•"/>
            </a:pPr>
            <a:r>
              <a:rPr lang="en-US">
                <a:solidFill>
                  <a:schemeClr val="tx2"/>
                </a:solidFill>
                <a:latin typeface="Arial Narrow" pitchFamily="34" charset="0"/>
              </a:rPr>
              <a:t>We have </a:t>
            </a:r>
            <a:r>
              <a:rPr lang="en-US" b="1" i="1">
                <a:solidFill>
                  <a:schemeClr val="tx2"/>
                </a:solidFill>
                <a:latin typeface="Arial Narrow" pitchFamily="34" charset="0"/>
              </a:rPr>
              <a:t>3</a:t>
            </a:r>
            <a:r>
              <a:rPr lang="en-US">
                <a:solidFill>
                  <a:schemeClr val="tx2"/>
                </a:solidFill>
                <a:latin typeface="Arial Narrow" pitchFamily="34" charset="0"/>
              </a:rPr>
              <a:t> different campuses</a:t>
            </a:r>
          </a:p>
          <a:p>
            <a:pPr marL="593725" lvl="1" indent="-273050">
              <a:spcBef>
                <a:spcPct val="20000"/>
              </a:spcBef>
              <a:buClr>
                <a:schemeClr val="accent1"/>
              </a:buClr>
              <a:buFont typeface="Arial" charset="0"/>
              <a:buChar char="•"/>
            </a:pPr>
            <a:r>
              <a:rPr lang="en-US">
                <a:solidFill>
                  <a:schemeClr val="tx2"/>
                </a:solidFill>
                <a:latin typeface="Arial Narrow" pitchFamily="34" charset="0"/>
              </a:rPr>
              <a:t>Rancho Cucamonga, Fontana, and Chino</a:t>
            </a:r>
          </a:p>
          <a:p>
            <a:pPr marL="593725" lvl="1" indent="-273050">
              <a:spcBef>
                <a:spcPct val="20000"/>
              </a:spcBef>
              <a:buClr>
                <a:schemeClr val="accent1"/>
              </a:buClr>
              <a:buFont typeface="Arial" charset="0"/>
              <a:buChar char="•"/>
            </a:pPr>
            <a:r>
              <a:rPr lang="en-US">
                <a:solidFill>
                  <a:schemeClr val="tx2"/>
                </a:solidFill>
                <a:latin typeface="Arial Narrow" pitchFamily="34" charset="0"/>
              </a:rPr>
              <a:t>Not all courses &amp; programs are offered at every campus</a:t>
            </a:r>
          </a:p>
        </p:txBody>
      </p:sp>
      <p:sp>
        <p:nvSpPr>
          <p:cNvPr id="6" name="Content Placeholder 2"/>
          <p:cNvSpPr txBox="1">
            <a:spLocks/>
          </p:cNvSpPr>
          <p:nvPr/>
        </p:nvSpPr>
        <p:spPr bwMode="auto">
          <a:xfrm>
            <a:off x="2743200" y="2819400"/>
            <a:ext cx="6400800" cy="1752600"/>
          </a:xfrm>
          <a:prstGeom prst="rect">
            <a:avLst/>
          </a:prstGeom>
          <a:noFill/>
          <a:ln w="9525">
            <a:noFill/>
            <a:miter lim="800000"/>
            <a:headEnd/>
            <a:tailEnd/>
          </a:ln>
        </p:spPr>
        <p:txBody>
          <a:bodyPr anchor="ctr"/>
          <a:lstStyle/>
          <a:p>
            <a:pPr marL="273050" indent="-273050">
              <a:spcBef>
                <a:spcPct val="20000"/>
              </a:spcBef>
              <a:buClr>
                <a:schemeClr val="accent1"/>
              </a:buClr>
              <a:buFont typeface="Arial" charset="0"/>
              <a:buChar char="•"/>
            </a:pPr>
            <a:r>
              <a:rPr lang="en-US">
                <a:solidFill>
                  <a:schemeClr val="tx2"/>
                </a:solidFill>
                <a:latin typeface="Arial Narrow" pitchFamily="34" charset="0"/>
              </a:rPr>
              <a:t>Most of our courses are offered onsite</a:t>
            </a:r>
          </a:p>
          <a:p>
            <a:pPr marL="593725" lvl="1" indent="-273050">
              <a:spcBef>
                <a:spcPct val="20000"/>
              </a:spcBef>
              <a:buClr>
                <a:schemeClr val="accent1"/>
              </a:buClr>
              <a:buFont typeface="Arial" charset="0"/>
              <a:buChar char="•"/>
            </a:pPr>
            <a:r>
              <a:rPr lang="en-US">
                <a:solidFill>
                  <a:schemeClr val="tx2"/>
                </a:solidFill>
                <a:latin typeface="Arial Narrow" pitchFamily="34" charset="0"/>
              </a:rPr>
              <a:t>There are also hybrid, online, and fast-track courses</a:t>
            </a:r>
          </a:p>
          <a:p>
            <a:pPr marL="593725" lvl="1" indent="-273050">
              <a:spcBef>
                <a:spcPct val="20000"/>
              </a:spcBef>
              <a:buClr>
                <a:schemeClr val="accent1"/>
              </a:buClr>
              <a:buFont typeface="Arial" charset="0"/>
              <a:buChar char="•"/>
            </a:pPr>
            <a:r>
              <a:rPr lang="en-US" b="1">
                <a:solidFill>
                  <a:schemeClr val="tx2"/>
                </a:solidFill>
                <a:latin typeface="Arial Narrow" pitchFamily="34" charset="0"/>
              </a:rPr>
              <a:t>Hybrid</a:t>
            </a:r>
            <a:r>
              <a:rPr lang="en-US">
                <a:solidFill>
                  <a:schemeClr val="tx2"/>
                </a:solidFill>
                <a:latin typeface="Arial Narrow" pitchFamily="34" charset="0"/>
              </a:rPr>
              <a:t>: Partially online, partially in class</a:t>
            </a:r>
          </a:p>
          <a:p>
            <a:pPr marL="593725" lvl="1" indent="-273050">
              <a:spcBef>
                <a:spcPct val="20000"/>
              </a:spcBef>
              <a:buClr>
                <a:schemeClr val="accent1"/>
              </a:buClr>
              <a:buFont typeface="Arial" charset="0"/>
              <a:buChar char="•"/>
            </a:pPr>
            <a:r>
              <a:rPr lang="en-US" b="1">
                <a:solidFill>
                  <a:schemeClr val="tx2"/>
                </a:solidFill>
                <a:latin typeface="Arial Narrow" pitchFamily="34" charset="0"/>
              </a:rPr>
              <a:t>Fast Track</a:t>
            </a:r>
            <a:r>
              <a:rPr lang="en-US">
                <a:solidFill>
                  <a:schemeClr val="tx2"/>
                </a:solidFill>
                <a:latin typeface="Arial Narrow" pitchFamily="34" charset="0"/>
              </a:rPr>
              <a:t>: 8 week classes, there are 2 Sessions (or “Tracks”) during each semester</a:t>
            </a:r>
          </a:p>
        </p:txBody>
      </p:sp>
      <p:sp>
        <p:nvSpPr>
          <p:cNvPr id="7" name="Rounded Rectangular Callout 6"/>
          <p:cNvSpPr/>
          <p:nvPr/>
        </p:nvSpPr>
        <p:spPr>
          <a:xfrm>
            <a:off x="152400" y="1219200"/>
            <a:ext cx="2362200" cy="761171"/>
          </a:xfrm>
          <a:prstGeom prst="wedgeRoundRectCallout">
            <a:avLst>
              <a:gd name="adj1" fmla="val -8712"/>
              <a:gd name="adj2" fmla="val 77572"/>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latin typeface="Arial Narrow" pitchFamily="34" charset="0"/>
              </a:rPr>
              <a:t>How long does each class last?</a:t>
            </a:r>
          </a:p>
        </p:txBody>
      </p:sp>
      <p:sp>
        <p:nvSpPr>
          <p:cNvPr id="8" name="Rounded Rectangular Callout 7"/>
          <p:cNvSpPr/>
          <p:nvPr/>
        </p:nvSpPr>
        <p:spPr>
          <a:xfrm>
            <a:off x="304800" y="2514600"/>
            <a:ext cx="2362200" cy="761171"/>
          </a:xfrm>
          <a:prstGeom prst="wedgeRoundRectCallout">
            <a:avLst>
              <a:gd name="adj1" fmla="val -8712"/>
              <a:gd name="adj2" fmla="val 77572"/>
              <a:gd name="adj3" fmla="val 16667"/>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latin typeface="Arial Narrow" pitchFamily="34" charset="0"/>
              </a:rPr>
              <a:t>What types of classes are offered?</a:t>
            </a:r>
          </a:p>
        </p:txBody>
      </p:sp>
      <p:pic>
        <p:nvPicPr>
          <p:cNvPr id="17410" name="Picture 2"/>
          <p:cNvPicPr>
            <a:picLocks noChangeAspect="1" noChangeArrowheads="1"/>
          </p:cNvPicPr>
          <p:nvPr/>
        </p:nvPicPr>
        <p:blipFill>
          <a:blip r:embed="rId2"/>
          <a:srcRect l="75278" t="49779" r="10556" b="22968"/>
          <a:stretch>
            <a:fillRect/>
          </a:stretch>
        </p:blipFill>
        <p:spPr bwMode="auto">
          <a:xfrm>
            <a:off x="6172200" y="4419600"/>
            <a:ext cx="2789238" cy="1676400"/>
          </a:xfrm>
          <a:prstGeom prst="rect">
            <a:avLst/>
          </a:prstGeom>
          <a:noFill/>
          <a:ln w="19050">
            <a:solidFill>
              <a:schemeClr val="tx1"/>
            </a:solidFill>
            <a:miter lim="800000"/>
            <a:headEnd/>
            <a:tailEnd/>
          </a:ln>
        </p:spPr>
      </p:pic>
      <p:sp>
        <p:nvSpPr>
          <p:cNvPr id="10" name="TextBox 9"/>
          <p:cNvSpPr txBox="1"/>
          <p:nvPr/>
        </p:nvSpPr>
        <p:spPr>
          <a:xfrm>
            <a:off x="5181600" y="4343400"/>
            <a:ext cx="1143000" cy="369888"/>
          </a:xfrm>
          <a:prstGeom prst="rect">
            <a:avLst/>
          </a:prstGeom>
          <a:noFill/>
        </p:spPr>
        <p:txBody>
          <a:bodyPr>
            <a:spAutoFit/>
          </a:bodyPr>
          <a:lstStyle/>
          <a:p>
            <a:pPr fontAlgn="auto">
              <a:spcBef>
                <a:spcPts val="0"/>
              </a:spcBef>
              <a:spcAft>
                <a:spcPts val="0"/>
              </a:spcAft>
              <a:defRPr/>
            </a:pPr>
            <a:r>
              <a:rPr lang="en-US" dirty="0">
                <a:latin typeface="+mj-lt"/>
              </a:rPr>
              <a:t>Example:</a:t>
            </a:r>
          </a:p>
        </p:txBody>
      </p:sp>
      <p:sp>
        <p:nvSpPr>
          <p:cNvPr id="11" name="Rounded Rectangular Callout 10"/>
          <p:cNvSpPr/>
          <p:nvPr/>
        </p:nvSpPr>
        <p:spPr>
          <a:xfrm>
            <a:off x="457200" y="3962400"/>
            <a:ext cx="2362200" cy="761171"/>
          </a:xfrm>
          <a:prstGeom prst="wedgeRoundRectCallout">
            <a:avLst>
              <a:gd name="adj1" fmla="val -8712"/>
              <a:gd name="adj2" fmla="val 77572"/>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a:latin typeface="Arial Narrow" pitchFamily="34" charset="0"/>
              </a:rPr>
              <a:t>Where can I take classes?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Left)">
                                      <p:cBhvr>
                                        <p:cTn id="18" dur="500"/>
                                        <p:tgtEl>
                                          <p:spTgt spid="3">
                                            <p:txEl>
                                              <p:pRg st="2" end="2"/>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Left)">
                                      <p:cBhvr>
                                        <p:cTn id="21" dur="500"/>
                                        <p:tgtEl>
                                          <p:spTgt spid="3">
                                            <p:txEl>
                                              <p:pRg st="3" end="3"/>
                                            </p:txEl>
                                          </p:spTgt>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trips(down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410"/>
                                        </p:tgtEl>
                                        <p:attrNameLst>
                                          <p:attrName>style.visibility</p:attrName>
                                        </p:attrNameLst>
                                      </p:cBhvr>
                                      <p:to>
                                        <p:strVal val="visible"/>
                                      </p:to>
                                    </p:set>
                                    <p:anim calcmode="lin" valueType="num">
                                      <p:cBhvr additive="base">
                                        <p:cTn id="39" dur="500" fill="hold"/>
                                        <p:tgtEl>
                                          <p:spTgt spid="17410"/>
                                        </p:tgtEl>
                                        <p:attrNameLst>
                                          <p:attrName>ppt_x</p:attrName>
                                        </p:attrNameLst>
                                      </p:cBhvr>
                                      <p:tavLst>
                                        <p:tav tm="0">
                                          <p:val>
                                            <p:strVal val="#ppt_x"/>
                                          </p:val>
                                        </p:tav>
                                        <p:tav tm="100000">
                                          <p:val>
                                            <p:strVal val="#ppt_x"/>
                                          </p:val>
                                        </p:tav>
                                      </p:tavLst>
                                    </p:anim>
                                    <p:anim calcmode="lin" valueType="num">
                                      <p:cBhvr additive="base">
                                        <p:cTn id="40" dur="500" fill="hold"/>
                                        <p:tgtEl>
                                          <p:spTgt spid="174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68300" y="390525"/>
            <a:ext cx="8458200" cy="981075"/>
          </a:xfrm>
        </p:spPr>
        <p:txBody>
          <a:bodyPr/>
          <a:lstStyle/>
          <a:p>
            <a:pPr eaLnBrk="1" hangingPunct="1"/>
            <a:r>
              <a:rPr lang="en-US" sz="4400" smtClean="0"/>
              <a:t>What will </a:t>
            </a:r>
            <a:r>
              <a:rPr lang="en-US" sz="4400" i="1" smtClean="0"/>
              <a:t>YOU</a:t>
            </a:r>
            <a:r>
              <a:rPr lang="en-US" sz="4400" smtClean="0"/>
              <a:t>  be working towards?</a:t>
            </a:r>
          </a:p>
        </p:txBody>
      </p:sp>
      <p:sp>
        <p:nvSpPr>
          <p:cNvPr id="22530" name="TextBox 3"/>
          <p:cNvSpPr txBox="1">
            <a:spLocks noChangeArrowheads="1"/>
          </p:cNvSpPr>
          <p:nvPr/>
        </p:nvSpPr>
        <p:spPr bwMode="auto">
          <a:xfrm>
            <a:off x="304800" y="1828800"/>
            <a:ext cx="3429000" cy="369888"/>
          </a:xfrm>
          <a:prstGeom prst="rect">
            <a:avLst/>
          </a:prstGeom>
          <a:noFill/>
          <a:ln w="9525">
            <a:noFill/>
            <a:miter lim="800000"/>
            <a:headEnd/>
            <a:tailEnd/>
          </a:ln>
        </p:spPr>
        <p:txBody>
          <a:bodyPr>
            <a:spAutoFit/>
          </a:bodyPr>
          <a:lstStyle/>
          <a:p>
            <a:endParaRPr lang="en-US">
              <a:latin typeface="Times New Roman" pitchFamily="18" charset="0"/>
            </a:endParaRPr>
          </a:p>
        </p:txBody>
      </p:sp>
      <p:sp>
        <p:nvSpPr>
          <p:cNvPr id="5" name="Rectangle 4"/>
          <p:cNvSpPr/>
          <p:nvPr/>
        </p:nvSpPr>
        <p:spPr>
          <a:xfrm>
            <a:off x="457200" y="2895600"/>
            <a:ext cx="2286000" cy="2743200"/>
          </a:xfrm>
          <a:prstGeom prst="rect">
            <a:avLst/>
          </a:prstGeom>
          <a:ln w="38100">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buFont typeface="Arial" pitchFamily="34" charset="0"/>
              <a:buChar char="•"/>
              <a:defRPr/>
            </a:pPr>
            <a:r>
              <a:rPr lang="en-US" sz="2000" dirty="0"/>
              <a:t>Major Requirements</a:t>
            </a:r>
          </a:p>
          <a:p>
            <a:pPr fontAlgn="auto">
              <a:spcBef>
                <a:spcPts val="0"/>
              </a:spcBef>
              <a:spcAft>
                <a:spcPts val="0"/>
              </a:spcAft>
              <a:buFont typeface="Arial" pitchFamily="34" charset="0"/>
              <a:buChar char="•"/>
              <a:defRPr/>
            </a:pPr>
            <a:endParaRPr lang="en-US" sz="2000" dirty="0"/>
          </a:p>
          <a:p>
            <a:pPr fontAlgn="auto">
              <a:spcBef>
                <a:spcPts val="0"/>
              </a:spcBef>
              <a:spcAft>
                <a:spcPts val="0"/>
              </a:spcAft>
              <a:buFont typeface="Arial" pitchFamily="34" charset="0"/>
              <a:buChar char="•"/>
              <a:defRPr/>
            </a:pPr>
            <a:endParaRPr lang="en-US" sz="2000" dirty="0"/>
          </a:p>
          <a:p>
            <a:pPr fontAlgn="auto">
              <a:spcBef>
                <a:spcPts val="0"/>
              </a:spcBef>
              <a:spcAft>
                <a:spcPts val="0"/>
              </a:spcAft>
              <a:buFont typeface="Arial" pitchFamily="34" charset="0"/>
              <a:buChar char="•"/>
              <a:defRPr/>
            </a:pPr>
            <a:endParaRPr lang="en-US" sz="2000" dirty="0"/>
          </a:p>
          <a:p>
            <a:pPr fontAlgn="auto">
              <a:spcBef>
                <a:spcPts val="0"/>
              </a:spcBef>
              <a:spcAft>
                <a:spcPts val="0"/>
              </a:spcAft>
              <a:buFont typeface="Arial" pitchFamily="34" charset="0"/>
              <a:buChar char="•"/>
              <a:defRPr/>
            </a:pPr>
            <a:endParaRPr lang="en-US" sz="2000" dirty="0"/>
          </a:p>
          <a:p>
            <a:pPr fontAlgn="auto">
              <a:spcBef>
                <a:spcPts val="0"/>
              </a:spcBef>
              <a:spcAft>
                <a:spcPts val="0"/>
              </a:spcAft>
              <a:buFont typeface="Arial" pitchFamily="34" charset="0"/>
              <a:buChar char="•"/>
              <a:defRPr/>
            </a:pPr>
            <a:r>
              <a:rPr lang="en-US" sz="1600" b="1" dirty="0">
                <a:solidFill>
                  <a:schemeClr val="tx1"/>
                </a:solidFill>
              </a:rPr>
              <a:t>Amount of units needed will vary by major</a:t>
            </a:r>
          </a:p>
        </p:txBody>
      </p:sp>
      <p:sp>
        <p:nvSpPr>
          <p:cNvPr id="6" name="Rectangle 5"/>
          <p:cNvSpPr/>
          <p:nvPr/>
        </p:nvSpPr>
        <p:spPr>
          <a:xfrm>
            <a:off x="3276600" y="2895600"/>
            <a:ext cx="2286000" cy="2743200"/>
          </a:xfrm>
          <a:prstGeom prst="rect">
            <a:avLst/>
          </a:prstGeom>
          <a:ln w="38100">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buFont typeface="Arial" pitchFamily="34" charset="0"/>
              <a:buChar char="•"/>
              <a:defRPr/>
            </a:pPr>
            <a:r>
              <a:rPr lang="en-US" sz="2000" dirty="0"/>
              <a:t>General Education</a:t>
            </a:r>
          </a:p>
          <a:p>
            <a:pPr fontAlgn="auto">
              <a:spcBef>
                <a:spcPts val="0"/>
              </a:spcBef>
              <a:spcAft>
                <a:spcPts val="0"/>
              </a:spcAft>
              <a:buFont typeface="Arial" pitchFamily="34" charset="0"/>
              <a:buChar char="•"/>
              <a:defRPr/>
            </a:pPr>
            <a:r>
              <a:rPr lang="en-US" sz="2000" dirty="0"/>
              <a:t>Major Requirements</a:t>
            </a:r>
          </a:p>
          <a:p>
            <a:pPr fontAlgn="auto">
              <a:spcBef>
                <a:spcPts val="0"/>
              </a:spcBef>
              <a:spcAft>
                <a:spcPts val="0"/>
              </a:spcAft>
              <a:buFont typeface="Arial" pitchFamily="34" charset="0"/>
              <a:buChar char="•"/>
              <a:defRPr/>
            </a:pPr>
            <a:r>
              <a:rPr lang="en-US" sz="2000" dirty="0"/>
              <a:t>Electives </a:t>
            </a:r>
            <a:r>
              <a:rPr lang="en-US" sz="1400" dirty="0"/>
              <a:t>(if needed)</a:t>
            </a:r>
          </a:p>
          <a:p>
            <a:pPr fontAlgn="auto">
              <a:spcBef>
                <a:spcPts val="0"/>
              </a:spcBef>
              <a:spcAft>
                <a:spcPts val="0"/>
              </a:spcAft>
              <a:buFont typeface="Arial" pitchFamily="34" charset="0"/>
              <a:buChar char="•"/>
              <a:defRPr/>
            </a:pPr>
            <a:endParaRPr lang="en-US" sz="1400" dirty="0"/>
          </a:p>
          <a:p>
            <a:pPr fontAlgn="auto">
              <a:spcBef>
                <a:spcPts val="0"/>
              </a:spcBef>
              <a:spcAft>
                <a:spcPts val="0"/>
              </a:spcAft>
              <a:buFont typeface="Arial" pitchFamily="34" charset="0"/>
              <a:buChar char="•"/>
              <a:defRPr/>
            </a:pPr>
            <a:endParaRPr lang="en-US" sz="1400" dirty="0"/>
          </a:p>
          <a:p>
            <a:pPr fontAlgn="auto">
              <a:spcBef>
                <a:spcPts val="0"/>
              </a:spcBef>
              <a:spcAft>
                <a:spcPts val="0"/>
              </a:spcAft>
              <a:buFont typeface="Arial" pitchFamily="34" charset="0"/>
              <a:buChar char="•"/>
              <a:defRPr/>
            </a:pPr>
            <a:r>
              <a:rPr lang="en-US" sz="1600" b="1" dirty="0">
                <a:solidFill>
                  <a:schemeClr val="tx1"/>
                </a:solidFill>
              </a:rPr>
              <a:t>Minimum of </a:t>
            </a:r>
            <a:r>
              <a:rPr lang="en-US" sz="1600" b="1" u="sng" dirty="0">
                <a:solidFill>
                  <a:schemeClr val="tx1"/>
                </a:solidFill>
              </a:rPr>
              <a:t>60</a:t>
            </a:r>
            <a:r>
              <a:rPr lang="en-US" sz="1600" b="1" dirty="0">
                <a:solidFill>
                  <a:schemeClr val="tx1"/>
                </a:solidFill>
              </a:rPr>
              <a:t> </a:t>
            </a:r>
            <a:r>
              <a:rPr lang="en-US" sz="1600" b="1" i="1" dirty="0">
                <a:solidFill>
                  <a:schemeClr val="tx1"/>
                </a:solidFill>
              </a:rPr>
              <a:t>Degree Applicable </a:t>
            </a:r>
            <a:r>
              <a:rPr lang="en-US" sz="1600" b="1" dirty="0">
                <a:solidFill>
                  <a:schemeClr val="tx1"/>
                </a:solidFill>
              </a:rPr>
              <a:t>Units</a:t>
            </a:r>
          </a:p>
          <a:p>
            <a:pPr fontAlgn="auto">
              <a:spcBef>
                <a:spcPts val="0"/>
              </a:spcBef>
              <a:spcAft>
                <a:spcPts val="0"/>
              </a:spcAft>
              <a:buFont typeface="Arial" pitchFamily="34" charset="0"/>
              <a:buChar char="•"/>
              <a:defRPr/>
            </a:pPr>
            <a:r>
              <a:rPr lang="en-US" sz="1600" b="1" dirty="0">
                <a:solidFill>
                  <a:schemeClr val="tx1"/>
                </a:solidFill>
              </a:rPr>
              <a:t>Minimum of a 2.0 GPA</a:t>
            </a:r>
          </a:p>
        </p:txBody>
      </p:sp>
      <p:sp>
        <p:nvSpPr>
          <p:cNvPr id="7" name="Rectangle 6"/>
          <p:cNvSpPr/>
          <p:nvPr/>
        </p:nvSpPr>
        <p:spPr>
          <a:xfrm>
            <a:off x="6324600" y="2895600"/>
            <a:ext cx="2286000" cy="2743200"/>
          </a:xfrm>
          <a:prstGeom prst="rect">
            <a:avLst/>
          </a:prstGeom>
          <a:ln w="38100">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buFont typeface="Arial" pitchFamily="34" charset="0"/>
              <a:buChar char="•"/>
              <a:defRPr/>
            </a:pPr>
            <a:r>
              <a:rPr lang="en-US" sz="2000" dirty="0"/>
              <a:t>General Education</a:t>
            </a:r>
          </a:p>
          <a:p>
            <a:pPr fontAlgn="auto">
              <a:spcBef>
                <a:spcPts val="0"/>
              </a:spcBef>
              <a:spcAft>
                <a:spcPts val="0"/>
              </a:spcAft>
              <a:buFont typeface="Arial" pitchFamily="34" charset="0"/>
              <a:buChar char="•"/>
              <a:defRPr/>
            </a:pPr>
            <a:r>
              <a:rPr lang="en-US" sz="2000" dirty="0"/>
              <a:t>Major Prep  Courses</a:t>
            </a:r>
          </a:p>
          <a:p>
            <a:pPr fontAlgn="auto">
              <a:spcBef>
                <a:spcPts val="0"/>
              </a:spcBef>
              <a:spcAft>
                <a:spcPts val="0"/>
              </a:spcAft>
              <a:buFont typeface="Arial" pitchFamily="34" charset="0"/>
              <a:buChar char="•"/>
              <a:defRPr/>
            </a:pPr>
            <a:r>
              <a:rPr lang="en-US" sz="2000" dirty="0"/>
              <a:t>Electives </a:t>
            </a:r>
            <a:r>
              <a:rPr lang="en-US" sz="1400" dirty="0"/>
              <a:t>(if needed)</a:t>
            </a:r>
          </a:p>
          <a:p>
            <a:pPr fontAlgn="auto">
              <a:spcBef>
                <a:spcPts val="0"/>
              </a:spcBef>
              <a:spcAft>
                <a:spcPts val="0"/>
              </a:spcAft>
              <a:buFont typeface="Arial" pitchFamily="34" charset="0"/>
              <a:buChar char="•"/>
              <a:defRPr/>
            </a:pPr>
            <a:endParaRPr lang="en-US" sz="1600" dirty="0"/>
          </a:p>
          <a:p>
            <a:pPr fontAlgn="auto">
              <a:spcBef>
                <a:spcPts val="0"/>
              </a:spcBef>
              <a:spcAft>
                <a:spcPts val="0"/>
              </a:spcAft>
              <a:buFont typeface="Arial" pitchFamily="34" charset="0"/>
              <a:buChar char="•"/>
              <a:defRPr/>
            </a:pPr>
            <a:r>
              <a:rPr lang="en-US" sz="1600" b="1" dirty="0">
                <a:solidFill>
                  <a:schemeClr val="tx1"/>
                </a:solidFill>
              </a:rPr>
              <a:t>Minimum of </a:t>
            </a:r>
            <a:r>
              <a:rPr lang="en-US" sz="1600" b="1" u="sng" dirty="0">
                <a:solidFill>
                  <a:schemeClr val="tx1"/>
                </a:solidFill>
              </a:rPr>
              <a:t>60</a:t>
            </a:r>
            <a:r>
              <a:rPr lang="en-US" sz="1600" b="1" dirty="0">
                <a:solidFill>
                  <a:schemeClr val="tx1"/>
                </a:solidFill>
              </a:rPr>
              <a:t> </a:t>
            </a:r>
            <a:r>
              <a:rPr lang="en-US" sz="1600" b="1" i="1" dirty="0">
                <a:solidFill>
                  <a:schemeClr val="tx1"/>
                </a:solidFill>
              </a:rPr>
              <a:t>Transferable </a:t>
            </a:r>
            <a:r>
              <a:rPr lang="en-US" sz="1600" b="1" dirty="0">
                <a:solidFill>
                  <a:schemeClr val="tx1"/>
                </a:solidFill>
              </a:rPr>
              <a:t>Units</a:t>
            </a:r>
          </a:p>
          <a:p>
            <a:pPr fontAlgn="auto">
              <a:spcBef>
                <a:spcPts val="0"/>
              </a:spcBef>
              <a:spcAft>
                <a:spcPts val="0"/>
              </a:spcAft>
              <a:buFont typeface="Arial" pitchFamily="34" charset="0"/>
              <a:buChar char="•"/>
              <a:defRPr/>
            </a:pPr>
            <a:r>
              <a:rPr lang="en-US" sz="1600" b="1" dirty="0">
                <a:solidFill>
                  <a:schemeClr val="tx1"/>
                </a:solidFill>
              </a:rPr>
              <a:t>GPA requirements vary by school</a:t>
            </a:r>
            <a:endParaRPr lang="en-US" sz="1600" dirty="0"/>
          </a:p>
        </p:txBody>
      </p:sp>
      <p:sp>
        <p:nvSpPr>
          <p:cNvPr id="8" name="Down Arrow Callout 7"/>
          <p:cNvSpPr/>
          <p:nvPr/>
        </p:nvSpPr>
        <p:spPr>
          <a:xfrm>
            <a:off x="457200" y="1981200"/>
            <a:ext cx="2286000" cy="762000"/>
          </a:xfrm>
          <a:prstGeom prst="downArrowCallout">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2800" b="1" dirty="0">
                <a:latin typeface="Franklin Gothic Medium" pitchFamily="34" charset="0"/>
              </a:rPr>
              <a:t>Certificate</a:t>
            </a:r>
          </a:p>
        </p:txBody>
      </p:sp>
      <p:sp>
        <p:nvSpPr>
          <p:cNvPr id="9" name="Down Arrow Callout 8"/>
          <p:cNvSpPr/>
          <p:nvPr/>
        </p:nvSpPr>
        <p:spPr>
          <a:xfrm>
            <a:off x="3276600" y="1600200"/>
            <a:ext cx="2286000" cy="1143000"/>
          </a:xfrm>
          <a:prstGeom prst="downArrowCallout">
            <a:avLst/>
          </a:prstGeom>
          <a:solidFill>
            <a:srgbClr val="7F7F7F"/>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2400" b="1" dirty="0">
                <a:latin typeface="Franklin Gothic Medium" pitchFamily="34" charset="0"/>
              </a:rPr>
              <a:t>Associate’s Degree</a:t>
            </a:r>
          </a:p>
        </p:txBody>
      </p:sp>
      <p:sp>
        <p:nvSpPr>
          <p:cNvPr id="10" name="Down Arrow Callout 9"/>
          <p:cNvSpPr/>
          <p:nvPr/>
        </p:nvSpPr>
        <p:spPr>
          <a:xfrm>
            <a:off x="6324600" y="1600200"/>
            <a:ext cx="2286000" cy="1143000"/>
          </a:xfrm>
          <a:prstGeom prst="downArrowCallout">
            <a:avLst/>
          </a:prstGeom>
          <a:solidFill>
            <a:srgbClr val="7F7F7F"/>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2400" b="1" dirty="0">
                <a:latin typeface="Franklin Gothic Medium" pitchFamily="34" charset="0"/>
              </a:rPr>
              <a:t>Transferring to a University</a:t>
            </a:r>
          </a:p>
        </p:txBody>
      </p:sp>
      <p:sp>
        <p:nvSpPr>
          <p:cNvPr id="22537" name="TextBox 11"/>
          <p:cNvSpPr txBox="1">
            <a:spLocks noChangeArrowheads="1"/>
          </p:cNvSpPr>
          <p:nvPr/>
        </p:nvSpPr>
        <p:spPr bwMode="auto">
          <a:xfrm>
            <a:off x="76200" y="6143625"/>
            <a:ext cx="6400800" cy="862013"/>
          </a:xfrm>
          <a:prstGeom prst="rect">
            <a:avLst/>
          </a:prstGeom>
          <a:noFill/>
          <a:ln w="9525">
            <a:noFill/>
            <a:miter lim="800000"/>
            <a:headEnd/>
            <a:tailEnd/>
          </a:ln>
        </p:spPr>
        <p:txBody>
          <a:bodyPr>
            <a:spAutoFit/>
          </a:bodyPr>
          <a:lstStyle/>
          <a:p>
            <a:r>
              <a:rPr lang="en-US" sz="1600" b="1" i="1">
                <a:latin typeface="Times New Roman" pitchFamily="18" charset="0"/>
              </a:rPr>
              <a:t>Think about your career goals and research what level of education you will need to reach based off of your chosen profession.</a:t>
            </a:r>
          </a:p>
          <a:p>
            <a:endParaRPr lang="en-US">
              <a:latin typeface="Times New Roman" pitchFamily="18" charset="0"/>
            </a:endParaRPr>
          </a:p>
        </p:txBody>
      </p:sp>
      <p:sp>
        <p:nvSpPr>
          <p:cNvPr id="11" name="Rounded Rectangle 10"/>
          <p:cNvSpPr/>
          <p:nvPr/>
        </p:nvSpPr>
        <p:spPr>
          <a:xfrm>
            <a:off x="6705600" y="5867400"/>
            <a:ext cx="2057400" cy="706438"/>
          </a:xfrm>
          <a:prstGeom prst="roundRect">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rgbClr val="000000"/>
                </a:solidFill>
              </a:rPr>
              <a:t>Refer to Page 17 for a list of degree and certificate programs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0"/>
            <a:ext cx="9067800" cy="1252538"/>
          </a:xfrm>
        </p:spPr>
        <p:txBody>
          <a:bodyPr/>
          <a:lstStyle/>
          <a:p>
            <a:pPr eaLnBrk="1" hangingPunct="1"/>
            <a:r>
              <a:rPr lang="en-US" sz="4400" smtClean="0"/>
              <a:t>How much does Chaffey College cost?</a:t>
            </a:r>
          </a:p>
        </p:txBody>
      </p:sp>
      <p:sp>
        <p:nvSpPr>
          <p:cNvPr id="3" name="Content Placeholder 2"/>
          <p:cNvSpPr>
            <a:spLocks noGrp="1"/>
          </p:cNvSpPr>
          <p:nvPr>
            <p:ph idx="1"/>
          </p:nvPr>
        </p:nvSpPr>
        <p:spPr>
          <a:xfrm>
            <a:off x="457200" y="1371600"/>
            <a:ext cx="8534400" cy="5105400"/>
          </a:xfrm>
        </p:spPr>
        <p:txBody>
          <a:bodyPr rtlCol="0">
            <a:normAutofit lnSpcReduction="10000"/>
          </a:bodyPr>
          <a:lstStyle/>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Enrollment Fee </a:t>
            </a:r>
            <a:r>
              <a:rPr lang="en-US" sz="2000" dirty="0" smtClean="0">
                <a:latin typeface="Arial Unicode MS" pitchFamily="34" charset="-128"/>
                <a:ea typeface="Arial Unicode MS" pitchFamily="34" charset="-128"/>
                <a:cs typeface="Arial Unicode MS" pitchFamily="34" charset="-128"/>
              </a:rPr>
              <a:t>(Tuition) </a:t>
            </a:r>
            <a:r>
              <a:rPr lang="en-US" sz="2800" dirty="0" smtClean="0">
                <a:latin typeface="Arial Unicode MS" pitchFamily="34" charset="-128"/>
                <a:ea typeface="Arial Unicode MS" pitchFamily="34" charset="-128"/>
                <a:cs typeface="Arial Unicode MS" pitchFamily="34" charset="-128"/>
              </a:rPr>
              <a:t>	 $46.00 </a:t>
            </a:r>
            <a:r>
              <a:rPr lang="en-US" sz="2800" dirty="0">
                <a:latin typeface="Arial Unicode MS" pitchFamily="34" charset="-128"/>
                <a:ea typeface="Arial Unicode MS" pitchFamily="34" charset="-128"/>
                <a:cs typeface="Arial Unicode MS" pitchFamily="34" charset="-128"/>
              </a:rPr>
              <a:t>p</a:t>
            </a:r>
            <a:r>
              <a:rPr lang="en-US" sz="2800" dirty="0" smtClean="0">
                <a:latin typeface="Arial Unicode MS" pitchFamily="34" charset="-128"/>
                <a:ea typeface="Arial Unicode MS" pitchFamily="34" charset="-128"/>
                <a:cs typeface="Arial Unicode MS" pitchFamily="34" charset="-128"/>
              </a:rPr>
              <a:t>er unit</a:t>
            </a:r>
          </a:p>
          <a:p>
            <a:pPr marL="274320" indent="-274320" eaLnBrk="1" fontAlgn="auto" hangingPunct="1">
              <a:spcAft>
                <a:spcPts val="0"/>
              </a:spcAft>
              <a:buFont typeface="Arial" pitchFamily="34" charset="0"/>
              <a:buChar char="•"/>
              <a:defRPr/>
            </a:pPr>
            <a:endParaRPr lang="en-US" sz="2800" dirty="0" smtClean="0">
              <a:latin typeface="Arial Unicode MS" pitchFamily="34" charset="-128"/>
              <a:ea typeface="Arial Unicode MS" pitchFamily="34" charset="-128"/>
              <a:cs typeface="Arial Unicode MS" pitchFamily="34" charset="-128"/>
            </a:endParaRPr>
          </a:p>
          <a:p>
            <a:pPr marL="274320" indent="-274320" eaLnBrk="1" fontAlgn="auto" hangingPunct="1">
              <a:spcAft>
                <a:spcPts val="0"/>
              </a:spcAft>
              <a:buFont typeface="Arial" pitchFamily="34" charset="0"/>
              <a:buChar char="•"/>
              <a:defRPr/>
            </a:pPr>
            <a:endParaRPr lang="en-US" sz="2800" dirty="0" smtClean="0">
              <a:latin typeface="Arial Unicode MS" pitchFamily="34" charset="-128"/>
              <a:ea typeface="Arial Unicode MS" pitchFamily="34" charset="-128"/>
              <a:cs typeface="Arial Unicode MS" pitchFamily="34" charset="-128"/>
            </a:endParaRPr>
          </a:p>
          <a:p>
            <a:pPr marL="274320" indent="-274320" eaLnBrk="1" fontAlgn="auto" hangingPunct="1">
              <a:spcAft>
                <a:spcPts val="0"/>
              </a:spcAft>
              <a:buFont typeface="Arial" pitchFamily="34" charset="0"/>
              <a:buChar char="•"/>
              <a:defRPr/>
            </a:pPr>
            <a:endParaRPr lang="en-US" sz="2800" dirty="0" smtClean="0">
              <a:latin typeface="Arial Unicode MS" pitchFamily="34" charset="-128"/>
              <a:ea typeface="Arial Unicode MS" pitchFamily="34" charset="-128"/>
              <a:cs typeface="Arial Unicode MS" pitchFamily="34" charset="-128"/>
            </a:endParaRPr>
          </a:p>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Material Fees 			 Vary by course</a:t>
            </a:r>
          </a:p>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Health Service Fee 		 $17.00</a:t>
            </a:r>
          </a:p>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Transportation Fee 		 $7.50</a:t>
            </a:r>
          </a:p>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Parking Permit 		 	 $50.00 </a:t>
            </a:r>
            <a:r>
              <a:rPr lang="en-US" sz="1800" dirty="0" smtClean="0">
                <a:latin typeface="Arial Unicode MS" pitchFamily="34" charset="-128"/>
                <a:ea typeface="Arial Unicode MS" pitchFamily="34" charset="-128"/>
                <a:cs typeface="Arial Unicode MS" pitchFamily="34" charset="-128"/>
              </a:rPr>
              <a:t>($25 for Summer)</a:t>
            </a:r>
          </a:p>
          <a:p>
            <a:pPr marL="274320" indent="-274320" eaLnBrk="1" fontAlgn="auto" hangingPunct="1">
              <a:spcAft>
                <a:spcPts val="0"/>
              </a:spcAft>
              <a:buFont typeface="Arial" pitchFamily="34" charset="0"/>
              <a:buChar char="•"/>
              <a:defRPr/>
            </a:pPr>
            <a:r>
              <a:rPr lang="en-US" sz="2800" dirty="0">
                <a:latin typeface="Arial Unicode MS" pitchFamily="34" charset="-128"/>
                <a:ea typeface="Arial Unicode MS" pitchFamily="34" charset="-128"/>
                <a:cs typeface="Arial Unicode MS" pitchFamily="34" charset="-128"/>
              </a:rPr>
              <a:t>Textbooks			 Vary by </a:t>
            </a:r>
            <a:r>
              <a:rPr lang="en-US" sz="2800" dirty="0" smtClean="0">
                <a:latin typeface="Arial Unicode MS" pitchFamily="34" charset="-128"/>
                <a:ea typeface="Arial Unicode MS" pitchFamily="34" charset="-128"/>
                <a:cs typeface="Arial Unicode MS" pitchFamily="34" charset="-128"/>
              </a:rPr>
              <a:t>course</a:t>
            </a:r>
          </a:p>
          <a:p>
            <a:pPr marL="274320" indent="-274320" eaLnBrk="1" fontAlgn="auto" hangingPunct="1">
              <a:spcAft>
                <a:spcPts val="0"/>
              </a:spcAft>
              <a:buFont typeface="Arial" pitchFamily="34" charset="0"/>
              <a:buChar char="•"/>
              <a:defRPr/>
            </a:pPr>
            <a:r>
              <a:rPr lang="en-US" sz="2800" dirty="0" smtClean="0">
                <a:latin typeface="Arial Unicode MS" pitchFamily="34" charset="-128"/>
                <a:ea typeface="Arial Unicode MS" pitchFamily="34" charset="-128"/>
                <a:cs typeface="Arial Unicode MS" pitchFamily="34" charset="-128"/>
              </a:rPr>
              <a:t>College Services Fee 	 $8.00 </a:t>
            </a:r>
            <a:r>
              <a:rPr lang="en-US" sz="1800" dirty="0" smtClean="0">
                <a:latin typeface="Arial Unicode MS" pitchFamily="34" charset="-128"/>
                <a:ea typeface="Arial Unicode MS" pitchFamily="34" charset="-128"/>
                <a:cs typeface="Arial Unicode MS" pitchFamily="34" charset="-128"/>
              </a:rPr>
              <a:t>(optional)</a:t>
            </a:r>
          </a:p>
          <a:p>
            <a:pPr marL="274320" indent="-274320" eaLnBrk="1" fontAlgn="auto" hangingPunct="1">
              <a:spcAft>
                <a:spcPts val="0"/>
              </a:spcAft>
              <a:buFont typeface="Arial" pitchFamily="34" charset="0"/>
              <a:buChar char="•"/>
              <a:defRPr/>
            </a:pPr>
            <a:endParaRPr lang="en-US" dirty="0"/>
          </a:p>
        </p:txBody>
      </p:sp>
      <p:sp>
        <p:nvSpPr>
          <p:cNvPr id="4" name="Rectangle 3"/>
          <p:cNvSpPr/>
          <p:nvPr/>
        </p:nvSpPr>
        <p:spPr>
          <a:xfrm>
            <a:off x="1828800" y="1981200"/>
            <a:ext cx="4648200" cy="1066800"/>
          </a:xfrm>
          <a:prstGeom prst="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anchor="ctr"/>
          <a:lstStyle/>
          <a:p>
            <a:pPr lvl="1">
              <a:defRPr/>
            </a:pPr>
            <a:r>
              <a:rPr lang="en-US" sz="1400" b="1">
                <a:solidFill>
                  <a:srgbClr val="000000"/>
                </a:solidFill>
                <a:latin typeface="Arial Unicode MS" pitchFamily="34" charset="-128"/>
                <a:ea typeface="Arial Unicode MS" pitchFamily="34" charset="-128"/>
                <a:cs typeface="Arial Unicode MS" pitchFamily="34" charset="-128"/>
              </a:rPr>
              <a:t>1 Unit Course 	        	               =  $46</a:t>
            </a:r>
          </a:p>
          <a:p>
            <a:pPr lvl="1">
              <a:defRPr/>
            </a:pPr>
            <a:r>
              <a:rPr lang="en-US" sz="1400" b="1">
                <a:solidFill>
                  <a:srgbClr val="000000"/>
                </a:solidFill>
                <a:latin typeface="Arial Unicode MS" pitchFamily="34" charset="-128"/>
                <a:ea typeface="Arial Unicode MS" pitchFamily="34" charset="-128"/>
                <a:cs typeface="Arial Unicode MS" pitchFamily="34" charset="-128"/>
              </a:rPr>
              <a:t>3 Unit Course 	 	 3 x $46  = $138</a:t>
            </a:r>
          </a:p>
          <a:p>
            <a:pPr lvl="1">
              <a:defRPr/>
            </a:pPr>
            <a:r>
              <a:rPr lang="en-US" sz="1400" b="1">
                <a:solidFill>
                  <a:srgbClr val="000000"/>
                </a:solidFill>
                <a:latin typeface="Arial Unicode MS" pitchFamily="34" charset="-128"/>
                <a:ea typeface="Arial Unicode MS" pitchFamily="34" charset="-128"/>
                <a:cs typeface="Arial Unicode MS" pitchFamily="34" charset="-128"/>
              </a:rPr>
              <a:t>12 Units (Full Time) 	12 x $46 = $552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08240" y="3048000"/>
            <a:ext cx="4495800" cy="1981200"/>
          </a:xfrm>
          <a:prstGeom prst="rect">
            <a:avLst/>
          </a:prstGeom>
          <a:solidFill>
            <a:schemeClr val="accent4">
              <a:lumMod val="60000"/>
              <a:lumOff val="40000"/>
            </a:schemeClr>
          </a:solidFill>
          <a:ln w="38100">
            <a:solidFill>
              <a:schemeClr val="tx1">
                <a:lumMod val="95000"/>
                <a:lumOff val="5000"/>
              </a:schemeClr>
            </a:solidFill>
          </a:ln>
        </p:spPr>
        <p:style>
          <a:lnRef idx="1">
            <a:schemeClr val="accent6"/>
          </a:lnRef>
          <a:fillRef idx="3">
            <a:schemeClr val="accent6"/>
          </a:fillRef>
          <a:effectRef idx="2">
            <a:schemeClr val="accent6"/>
          </a:effectRef>
          <a:fontRef idx="minor">
            <a:schemeClr val="lt1"/>
          </a:fontRef>
        </p:style>
        <p:txBody>
          <a:bodyPr anchor="ctr"/>
          <a:lstStyle/>
          <a:p>
            <a:pPr lvl="1" fontAlgn="auto">
              <a:spcBef>
                <a:spcPts val="0"/>
              </a:spcBef>
              <a:spcAft>
                <a:spcPts val="0"/>
              </a:spcAft>
              <a:defRPr/>
            </a:pPr>
            <a:r>
              <a:rPr lang="en-US" sz="2000" b="1" dirty="0">
                <a:ln>
                  <a:solidFill>
                    <a:schemeClr val="tx1">
                      <a:lumMod val="85000"/>
                      <a:lumOff val="15000"/>
                    </a:schemeClr>
                  </a:solidFill>
                </a:ln>
                <a:solidFill>
                  <a:srgbClr val="000000"/>
                </a:solidFill>
              </a:rPr>
              <a:t>Examples of Financial Aid Programs:</a:t>
            </a:r>
          </a:p>
          <a:p>
            <a:pPr lvl="1" fontAlgn="auto">
              <a:spcBef>
                <a:spcPts val="0"/>
              </a:spcBef>
              <a:spcAft>
                <a:spcPts val="0"/>
              </a:spcAft>
              <a:defRPr/>
            </a:pPr>
            <a:r>
              <a:rPr lang="en-US" dirty="0">
                <a:ln>
                  <a:solidFill>
                    <a:schemeClr val="tx1">
                      <a:lumMod val="85000"/>
                      <a:lumOff val="15000"/>
                    </a:schemeClr>
                  </a:solidFill>
                </a:ln>
                <a:solidFill>
                  <a:srgbClr val="000000"/>
                </a:solidFill>
              </a:rPr>
              <a:t>BOGW (Board of Governors Fee Waiver)</a:t>
            </a:r>
          </a:p>
          <a:p>
            <a:pPr lvl="1" fontAlgn="auto">
              <a:spcBef>
                <a:spcPts val="0"/>
              </a:spcBef>
              <a:spcAft>
                <a:spcPts val="0"/>
              </a:spcAft>
              <a:defRPr/>
            </a:pPr>
            <a:r>
              <a:rPr lang="en-US" dirty="0">
                <a:ln>
                  <a:solidFill>
                    <a:schemeClr val="tx1">
                      <a:lumMod val="85000"/>
                      <a:lumOff val="15000"/>
                    </a:schemeClr>
                  </a:solidFill>
                </a:ln>
                <a:solidFill>
                  <a:srgbClr val="000000"/>
                </a:solidFill>
              </a:rPr>
              <a:t>Cal Grants</a:t>
            </a:r>
          </a:p>
          <a:p>
            <a:pPr lvl="1" fontAlgn="auto">
              <a:spcBef>
                <a:spcPts val="0"/>
              </a:spcBef>
              <a:spcAft>
                <a:spcPts val="0"/>
              </a:spcAft>
              <a:defRPr/>
            </a:pPr>
            <a:r>
              <a:rPr lang="en-US" dirty="0">
                <a:ln>
                  <a:solidFill>
                    <a:schemeClr val="tx1">
                      <a:lumMod val="85000"/>
                      <a:lumOff val="15000"/>
                    </a:schemeClr>
                  </a:solidFill>
                </a:ln>
                <a:solidFill>
                  <a:srgbClr val="000000"/>
                </a:solidFill>
              </a:rPr>
              <a:t>Federal Pell Grant</a:t>
            </a:r>
          </a:p>
          <a:p>
            <a:pPr lvl="1" fontAlgn="auto">
              <a:spcBef>
                <a:spcPts val="0"/>
              </a:spcBef>
              <a:spcAft>
                <a:spcPts val="0"/>
              </a:spcAft>
              <a:defRPr/>
            </a:pPr>
            <a:r>
              <a:rPr lang="en-US" dirty="0">
                <a:ln>
                  <a:solidFill>
                    <a:schemeClr val="tx1">
                      <a:lumMod val="85000"/>
                      <a:lumOff val="15000"/>
                    </a:schemeClr>
                  </a:solidFill>
                </a:ln>
                <a:solidFill>
                  <a:srgbClr val="000000"/>
                </a:solidFill>
              </a:rPr>
              <a:t>Federal Work Study Program</a:t>
            </a:r>
          </a:p>
        </p:txBody>
      </p:sp>
      <p:sp>
        <p:nvSpPr>
          <p:cNvPr id="24578" name="Title 1"/>
          <p:cNvSpPr>
            <a:spLocks noGrp="1"/>
          </p:cNvSpPr>
          <p:nvPr>
            <p:ph type="title"/>
          </p:nvPr>
        </p:nvSpPr>
        <p:spPr>
          <a:xfrm>
            <a:off x="200025" y="-152400"/>
            <a:ext cx="8458200" cy="1252538"/>
          </a:xfrm>
        </p:spPr>
        <p:txBody>
          <a:bodyPr/>
          <a:lstStyle/>
          <a:p>
            <a:pPr eaLnBrk="1" hangingPunct="1"/>
            <a:r>
              <a:rPr lang="en-US" sz="4400" smtClean="0"/>
              <a:t>How can I afford to attend Chaffey?</a:t>
            </a:r>
          </a:p>
        </p:txBody>
      </p:sp>
      <p:sp>
        <p:nvSpPr>
          <p:cNvPr id="3" name="Content Placeholder 2"/>
          <p:cNvSpPr>
            <a:spLocks noGrp="1"/>
          </p:cNvSpPr>
          <p:nvPr>
            <p:ph idx="1"/>
          </p:nvPr>
        </p:nvSpPr>
        <p:spPr>
          <a:xfrm>
            <a:off x="152400" y="914400"/>
            <a:ext cx="8991600" cy="5791200"/>
          </a:xfrm>
        </p:spPr>
        <p:txBody>
          <a:bodyPr rtlCol="0">
            <a:normAutofit/>
          </a:bodyPr>
          <a:lstStyle/>
          <a:p>
            <a:pPr marL="118872" indent="0" eaLnBrk="1" fontAlgn="auto" hangingPunct="1">
              <a:spcAft>
                <a:spcPts val="0"/>
              </a:spcAft>
              <a:buFont typeface="Arial" pitchFamily="34" charset="0"/>
              <a:buNone/>
              <a:defRPr/>
            </a:pPr>
            <a:r>
              <a:rPr lang="en-US" b="1" dirty="0" smtClean="0">
                <a:latin typeface="Arial"/>
                <a:cs typeface="Arial"/>
              </a:rPr>
              <a:t>A majority of our students receive some type of financial aid.</a:t>
            </a:r>
          </a:p>
          <a:p>
            <a:pPr marL="118872" indent="0" eaLnBrk="1" fontAlgn="auto" hangingPunct="1">
              <a:spcAft>
                <a:spcPts val="0"/>
              </a:spcAft>
              <a:buFont typeface="Arial" pitchFamily="34" charset="0"/>
              <a:buNone/>
              <a:defRPr/>
            </a:pPr>
            <a:endParaRPr lang="en-US" b="1" dirty="0">
              <a:latin typeface="Arial"/>
              <a:cs typeface="Arial"/>
            </a:endParaRPr>
          </a:p>
          <a:p>
            <a:pPr marL="118872" indent="0" eaLnBrk="1" fontAlgn="auto" hangingPunct="1">
              <a:spcAft>
                <a:spcPts val="0"/>
              </a:spcAft>
              <a:buFont typeface="Arial" pitchFamily="34" charset="0"/>
              <a:buNone/>
              <a:defRPr/>
            </a:pPr>
            <a:r>
              <a:rPr lang="en-US" b="1" dirty="0" smtClean="0">
                <a:latin typeface="Arial"/>
                <a:cs typeface="Arial"/>
              </a:rPr>
              <a:t>To receive </a:t>
            </a:r>
            <a:r>
              <a:rPr lang="en-US" b="1" i="1" dirty="0" smtClean="0">
                <a:latin typeface="Arial"/>
                <a:cs typeface="Arial"/>
              </a:rPr>
              <a:t>most</a:t>
            </a:r>
            <a:r>
              <a:rPr lang="en-US" b="1" dirty="0" smtClean="0">
                <a:latin typeface="Arial"/>
                <a:cs typeface="Arial"/>
              </a:rPr>
              <a:t> types of aid you must fill out a FAFSA </a:t>
            </a:r>
            <a:r>
              <a:rPr lang="en-US" sz="2000" dirty="0">
                <a:latin typeface="Arial"/>
                <a:cs typeface="Arial"/>
              </a:rPr>
              <a:t>(</a:t>
            </a:r>
            <a:r>
              <a:rPr lang="en-US" sz="2000" b="1" dirty="0">
                <a:latin typeface="Arial"/>
                <a:cs typeface="Arial"/>
              </a:rPr>
              <a:t>F</a:t>
            </a:r>
            <a:r>
              <a:rPr lang="en-US" sz="2000" dirty="0">
                <a:latin typeface="Arial"/>
                <a:cs typeface="Arial"/>
              </a:rPr>
              <a:t>ree </a:t>
            </a:r>
            <a:r>
              <a:rPr lang="en-US" sz="2000" b="1" dirty="0">
                <a:latin typeface="Arial"/>
                <a:cs typeface="Arial"/>
              </a:rPr>
              <a:t>A</a:t>
            </a:r>
            <a:r>
              <a:rPr lang="en-US" sz="2000" dirty="0">
                <a:latin typeface="Arial"/>
                <a:cs typeface="Arial"/>
              </a:rPr>
              <a:t>pplication for </a:t>
            </a:r>
            <a:r>
              <a:rPr lang="en-US" sz="2000" b="1" dirty="0">
                <a:latin typeface="Arial"/>
                <a:cs typeface="Arial"/>
              </a:rPr>
              <a:t>F</a:t>
            </a:r>
            <a:r>
              <a:rPr lang="en-US" sz="2000" dirty="0">
                <a:latin typeface="Arial"/>
                <a:cs typeface="Arial"/>
              </a:rPr>
              <a:t>ederal </a:t>
            </a:r>
            <a:r>
              <a:rPr lang="en-US" sz="2000" b="1" dirty="0">
                <a:latin typeface="Arial"/>
                <a:cs typeface="Arial"/>
              </a:rPr>
              <a:t>S</a:t>
            </a:r>
            <a:r>
              <a:rPr lang="en-US" sz="2000" dirty="0">
                <a:latin typeface="Arial"/>
                <a:cs typeface="Arial"/>
              </a:rPr>
              <a:t>tudent </a:t>
            </a:r>
            <a:r>
              <a:rPr lang="en-US" sz="2000" b="1" dirty="0" smtClean="0">
                <a:latin typeface="Arial"/>
                <a:cs typeface="Arial"/>
              </a:rPr>
              <a:t>A</a:t>
            </a:r>
            <a:r>
              <a:rPr lang="en-US" sz="2000" dirty="0" smtClean="0">
                <a:latin typeface="Arial"/>
                <a:cs typeface="Arial"/>
              </a:rPr>
              <a:t>id) </a:t>
            </a:r>
            <a:r>
              <a:rPr lang="en-US" b="1" dirty="0" smtClean="0">
                <a:latin typeface="Arial"/>
                <a:cs typeface="Arial"/>
              </a:rPr>
              <a:t>application and GPA verification by March 2nd</a:t>
            </a:r>
            <a:endParaRPr lang="en-US" sz="2800" dirty="0" smtClean="0">
              <a:latin typeface="Arial"/>
              <a:cs typeface="Arial"/>
            </a:endParaRPr>
          </a:p>
          <a:p>
            <a:pPr marL="594360" lvl="1" indent="-274320" eaLnBrk="1" fontAlgn="auto" hangingPunct="1">
              <a:spcAft>
                <a:spcPts val="0"/>
              </a:spcAft>
              <a:buFont typeface="Arial" pitchFamily="34" charset="0"/>
              <a:buChar char="•"/>
              <a:defRPr/>
            </a:pPr>
            <a:r>
              <a:rPr lang="en-US" sz="2400" dirty="0" err="1" smtClean="0">
                <a:latin typeface="Arial"/>
                <a:cs typeface="Arial"/>
              </a:rPr>
              <a:t>www.fafsa.gov</a:t>
            </a:r>
            <a:endParaRPr lang="en-US" sz="2400" dirty="0" smtClean="0">
              <a:latin typeface="Arial"/>
              <a:cs typeface="Arial"/>
            </a:endParaRPr>
          </a:p>
          <a:p>
            <a:pPr marL="594360" lvl="1" indent="-274320" eaLnBrk="1" fontAlgn="auto" hangingPunct="1">
              <a:spcAft>
                <a:spcPts val="0"/>
              </a:spcAft>
              <a:buFont typeface="Arial" pitchFamily="34" charset="0"/>
              <a:buChar char="•"/>
              <a:defRPr/>
            </a:pPr>
            <a:r>
              <a:rPr lang="en-US" sz="2400" dirty="0" smtClean="0">
                <a:latin typeface="Arial"/>
                <a:cs typeface="Arial"/>
              </a:rPr>
              <a:t>School Code:001163</a:t>
            </a:r>
          </a:p>
          <a:p>
            <a:pPr marL="594360" lvl="1" indent="-274320" eaLnBrk="1" fontAlgn="auto" hangingPunct="1">
              <a:spcAft>
                <a:spcPts val="0"/>
              </a:spcAft>
              <a:buFont typeface="Arial" pitchFamily="34" charset="0"/>
              <a:buChar char="•"/>
              <a:defRPr/>
            </a:pPr>
            <a:endParaRPr lang="en-US" sz="2400" dirty="0" smtClean="0">
              <a:latin typeface="Arial"/>
              <a:cs typeface="Arial"/>
            </a:endParaRPr>
          </a:p>
          <a:p>
            <a:pPr marL="118872" indent="0" eaLnBrk="1" fontAlgn="auto" hangingPunct="1">
              <a:spcAft>
                <a:spcPts val="0"/>
              </a:spcAft>
              <a:buFont typeface="Arial" pitchFamily="34" charset="0"/>
              <a:buNone/>
              <a:defRPr/>
            </a:pPr>
            <a:r>
              <a:rPr lang="en-US" sz="1600" dirty="0">
                <a:latin typeface="Arial"/>
                <a:cs typeface="Arial"/>
              </a:rPr>
              <a:t>Don</a:t>
            </a:r>
            <a:r>
              <a:rPr lang="fr-FR" sz="1600" dirty="0">
                <a:latin typeface="Arial"/>
                <a:cs typeface="Arial"/>
              </a:rPr>
              <a:t>’</a:t>
            </a:r>
            <a:r>
              <a:rPr lang="en-US" sz="1600" dirty="0">
                <a:latin typeface="Arial"/>
                <a:cs typeface="Arial"/>
              </a:rPr>
              <a:t>t assume you will not qualify for </a:t>
            </a:r>
            <a:endParaRPr lang="en-US" sz="1600" dirty="0" smtClean="0">
              <a:latin typeface="Arial"/>
              <a:cs typeface="Arial"/>
            </a:endParaRPr>
          </a:p>
          <a:p>
            <a:pPr marL="118872" indent="0" eaLnBrk="1" fontAlgn="auto" hangingPunct="1">
              <a:spcAft>
                <a:spcPts val="0"/>
              </a:spcAft>
              <a:buFont typeface="Arial" pitchFamily="34" charset="0"/>
              <a:buNone/>
              <a:defRPr/>
            </a:pPr>
            <a:r>
              <a:rPr lang="en-US" sz="1600" dirty="0" smtClean="0">
                <a:latin typeface="Arial"/>
                <a:cs typeface="Arial"/>
              </a:rPr>
              <a:t>Financial </a:t>
            </a:r>
            <a:r>
              <a:rPr lang="en-US" sz="1600" dirty="0">
                <a:latin typeface="Arial"/>
                <a:cs typeface="Arial"/>
              </a:rPr>
              <a:t>Aid.  </a:t>
            </a:r>
            <a:r>
              <a:rPr lang="en-US" sz="1600" dirty="0" smtClean="0">
                <a:latin typeface="Arial"/>
                <a:cs typeface="Arial"/>
              </a:rPr>
              <a:t>Leave </a:t>
            </a:r>
            <a:r>
              <a:rPr lang="en-US" sz="1600" dirty="0">
                <a:latin typeface="Arial"/>
                <a:cs typeface="Arial"/>
              </a:rPr>
              <a:t>eligibility up to </a:t>
            </a:r>
            <a:r>
              <a:rPr lang="en-US" sz="1600" dirty="0" smtClean="0">
                <a:latin typeface="Arial"/>
                <a:cs typeface="Arial"/>
              </a:rPr>
              <a:t>the</a:t>
            </a:r>
          </a:p>
          <a:p>
            <a:pPr marL="118872" indent="0" eaLnBrk="1" fontAlgn="auto" hangingPunct="1">
              <a:spcAft>
                <a:spcPts val="0"/>
              </a:spcAft>
              <a:buFont typeface="Arial" pitchFamily="34" charset="0"/>
              <a:buNone/>
              <a:defRPr/>
            </a:pPr>
            <a:r>
              <a:rPr lang="en-US" sz="1600" dirty="0" smtClean="0">
                <a:latin typeface="Arial"/>
                <a:cs typeface="Arial"/>
              </a:rPr>
              <a:t>Department </a:t>
            </a:r>
            <a:r>
              <a:rPr lang="en-US" sz="1600" dirty="0">
                <a:latin typeface="Arial"/>
                <a:cs typeface="Arial"/>
              </a:rPr>
              <a:t>of Education and Financial </a:t>
            </a:r>
            <a:endParaRPr lang="en-US" sz="1600" dirty="0" smtClean="0">
              <a:latin typeface="Arial"/>
              <a:cs typeface="Arial"/>
            </a:endParaRPr>
          </a:p>
          <a:p>
            <a:pPr marL="118872" indent="0" eaLnBrk="1" fontAlgn="auto" hangingPunct="1">
              <a:spcAft>
                <a:spcPts val="0"/>
              </a:spcAft>
              <a:buFont typeface="Arial" pitchFamily="34" charset="0"/>
              <a:buNone/>
              <a:defRPr/>
            </a:pPr>
            <a:r>
              <a:rPr lang="en-US" sz="1600" dirty="0" smtClean="0">
                <a:latin typeface="Arial"/>
                <a:cs typeface="Arial"/>
              </a:rPr>
              <a:t>Aid </a:t>
            </a:r>
            <a:r>
              <a:rPr lang="en-US" sz="1600" dirty="0">
                <a:latin typeface="Arial"/>
                <a:cs typeface="Arial"/>
              </a:rPr>
              <a:t>to </a:t>
            </a:r>
            <a:r>
              <a:rPr lang="en-US" sz="1600" dirty="0" smtClean="0">
                <a:latin typeface="Arial"/>
                <a:cs typeface="Arial"/>
              </a:rPr>
              <a:t>determine.</a:t>
            </a:r>
            <a:endParaRPr lang="en-US" sz="1600" dirty="0">
              <a:latin typeface="Arial"/>
              <a:cs typeface="Arial"/>
            </a:endParaRPr>
          </a:p>
          <a:p>
            <a:pPr marL="594360" lvl="1" indent="-274320" eaLnBrk="1" fontAlgn="auto" hangingPunct="1">
              <a:spcAft>
                <a:spcPts val="0"/>
              </a:spcAft>
              <a:buFont typeface="Arial" pitchFamily="34" charset="0"/>
              <a:buChar char="•"/>
              <a:defRPr/>
            </a:pPr>
            <a:endParaRPr lang="en-US" sz="2000" dirty="0" smtClean="0"/>
          </a:p>
          <a:p>
            <a:pPr marL="457200" lvl="1" indent="0" eaLnBrk="1" fontAlgn="auto" hangingPunct="1">
              <a:spcAft>
                <a:spcPts val="0"/>
              </a:spcAft>
              <a:buFont typeface="Arial" pitchFamily="34" charset="0"/>
              <a:buNone/>
              <a:defRPr/>
            </a:pPr>
            <a:endParaRPr lang="en-US" sz="2000" dirty="0"/>
          </a:p>
        </p:txBody>
      </p:sp>
      <p:sp>
        <p:nvSpPr>
          <p:cNvPr id="24580" name="Content Placeholder 2"/>
          <p:cNvSpPr txBox="1">
            <a:spLocks/>
          </p:cNvSpPr>
          <p:nvPr/>
        </p:nvSpPr>
        <p:spPr bwMode="auto">
          <a:xfrm>
            <a:off x="4114800" y="4495800"/>
            <a:ext cx="4876800" cy="2514600"/>
          </a:xfrm>
          <a:prstGeom prst="rect">
            <a:avLst/>
          </a:prstGeom>
          <a:noFill/>
          <a:ln w="9525">
            <a:noFill/>
            <a:miter lim="800000"/>
            <a:headEnd/>
            <a:tailEnd/>
          </a:ln>
        </p:spPr>
        <p:txBody>
          <a:bodyPr lIns="54864" tIns="91440"/>
          <a:lstStyle/>
          <a:p>
            <a:pPr lvl="1">
              <a:spcBef>
                <a:spcPct val="20000"/>
              </a:spcBef>
              <a:buClr>
                <a:schemeClr val="accent2"/>
              </a:buClr>
              <a:buSzPct val="90000"/>
              <a:buFont typeface="Wingdings" pitchFamily="2" charset="2"/>
              <a:buNone/>
            </a:pPr>
            <a:endParaRPr lang="en-US">
              <a:latin typeface="Times New Roman" pitchFamily="18" charset="0"/>
            </a:endParaRPr>
          </a:p>
        </p:txBody>
      </p:sp>
      <p:sp>
        <p:nvSpPr>
          <p:cNvPr id="4" name="TextBox 3"/>
          <p:cNvSpPr txBox="1">
            <a:spLocks noChangeArrowheads="1"/>
          </p:cNvSpPr>
          <p:nvPr/>
        </p:nvSpPr>
        <p:spPr bwMode="auto">
          <a:xfrm>
            <a:off x="4419600" y="5105400"/>
            <a:ext cx="4495800" cy="923925"/>
          </a:xfrm>
          <a:prstGeom prst="rect">
            <a:avLst/>
          </a:prstGeom>
          <a:noFill/>
          <a:ln w="9525">
            <a:noFill/>
            <a:miter lim="800000"/>
            <a:headEnd/>
            <a:tailEnd/>
          </a:ln>
        </p:spPr>
        <p:txBody>
          <a:bodyPr>
            <a:spAutoFit/>
          </a:bodyPr>
          <a:lstStyle/>
          <a:p>
            <a:pPr algn="ctr"/>
            <a:r>
              <a:rPr lang="en-US" b="1" i="1">
                <a:cs typeface="Arial" charset="0"/>
              </a:rPr>
              <a:t>Always consult with the Financial Aid Department regarding any questions you have</a:t>
            </a:r>
            <a:r>
              <a:rPr lang="en-US">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Left)">
                                      <p:cBhvr>
                                        <p:cTn id="47" dur="500"/>
                                        <p:tgtEl>
                                          <p:spTgt spid="7"/>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strips(down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15417</TotalTime>
  <Words>1766</Words>
  <Application>Microsoft Office PowerPoint</Application>
  <PresentationFormat>On-screen Show (4:3)</PresentationFormat>
  <Paragraphs>252</Paragraphs>
  <Slides>24</Slides>
  <Notes>2</Notes>
  <HiddenSlides>0</HiddenSlides>
  <MMClips>0</MMClips>
  <ScaleCrop>false</ScaleCrop>
  <HeadingPairs>
    <vt:vector size="6" baseType="variant">
      <vt:variant>
        <vt:lpstr>Fonts Used</vt:lpstr>
      </vt:variant>
      <vt:variant>
        <vt:i4>16</vt:i4>
      </vt:variant>
      <vt:variant>
        <vt:lpstr>Design Template</vt:lpstr>
      </vt:variant>
      <vt:variant>
        <vt:i4>5</vt:i4>
      </vt:variant>
      <vt:variant>
        <vt:lpstr>Slide Titles</vt:lpstr>
      </vt:variant>
      <vt:variant>
        <vt:i4>24</vt:i4>
      </vt:variant>
    </vt:vector>
  </HeadingPairs>
  <TitlesOfParts>
    <vt:vector size="45" baseType="lpstr">
      <vt:lpstr>Arial</vt:lpstr>
      <vt:lpstr>Impact</vt:lpstr>
      <vt:lpstr>Times New Roman</vt:lpstr>
      <vt:lpstr>Calibri</vt:lpstr>
      <vt:lpstr>Abadi MT Condensed Light</vt:lpstr>
      <vt:lpstr>Arial Narrow</vt:lpstr>
      <vt:lpstr>Wingdings</vt:lpstr>
      <vt:lpstr>Franklin Gothic Medium</vt:lpstr>
      <vt:lpstr>Arial Unicode MS</vt:lpstr>
      <vt:lpstr>Tw Cen MT Condensed</vt:lpstr>
      <vt:lpstr>Arial Black</vt:lpstr>
      <vt:lpstr>Aharoni</vt:lpstr>
      <vt:lpstr>Wingdings 2</vt:lpstr>
      <vt:lpstr>Georgia</vt:lpstr>
      <vt:lpstr>BrowalliaUPC</vt:lpstr>
      <vt:lpstr>Century Gothic</vt:lpstr>
      <vt:lpstr>NewsPrint</vt:lpstr>
      <vt:lpstr>NewsPrint</vt:lpstr>
      <vt:lpstr>NewsPrint</vt:lpstr>
      <vt:lpstr>NewsPrint</vt:lpstr>
      <vt:lpstr>NewsPrint</vt:lpstr>
      <vt:lpstr>Welcome to the Chaffey College New Student Orientation</vt:lpstr>
      <vt:lpstr>Outline for New Student Orientation</vt:lpstr>
      <vt:lpstr>Getting Started at Chaffey College</vt:lpstr>
      <vt:lpstr>Student Services Some programs and departments you should be familiar with…</vt:lpstr>
      <vt:lpstr>Activate and familiarize yourself with your  MyChaffeyVIEW  account</vt:lpstr>
      <vt:lpstr>Frequently Asked Questions</vt:lpstr>
      <vt:lpstr>What will YOU  be working towards?</vt:lpstr>
      <vt:lpstr>How much does Chaffey College cost?</vt:lpstr>
      <vt:lpstr>How can I afford to attend Chaffey?</vt:lpstr>
      <vt:lpstr>Academic Expectations</vt:lpstr>
      <vt:lpstr>Student Success Initiative</vt:lpstr>
      <vt:lpstr>Your next step… Assessment Testing</vt:lpstr>
      <vt:lpstr>Exemptions to the Assessment Test Reasons why you  wouldn’t take the test</vt:lpstr>
      <vt:lpstr>Slide 14</vt:lpstr>
      <vt:lpstr>English Sequence</vt:lpstr>
      <vt:lpstr>Math Sequence</vt:lpstr>
      <vt:lpstr>Be sure to study and review before you test!</vt:lpstr>
      <vt:lpstr>Time Management Do not take on more than you can handle!</vt:lpstr>
      <vt:lpstr>Mindset</vt:lpstr>
      <vt:lpstr>Fixed Mindset:</vt:lpstr>
      <vt:lpstr>Begin with the end in mind… Remember: This is YOUR future!</vt:lpstr>
      <vt:lpstr>What do I do after I take my assessment?</vt:lpstr>
      <vt:lpstr>Slide 23</vt:lpstr>
      <vt:lpstr>What should you do next?</vt:lpstr>
    </vt:vector>
  </TitlesOfParts>
  <Company>Chaffey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Chaffey College’s New Student Orientation</dc:title>
  <dc:creator>desiree.jones</dc:creator>
  <cp:lastModifiedBy>desiree.jones</cp:lastModifiedBy>
  <cp:revision>111</cp:revision>
  <dcterms:created xsi:type="dcterms:W3CDTF">2013-12-23T20:22:37Z</dcterms:created>
  <dcterms:modified xsi:type="dcterms:W3CDTF">2014-02-11T00:19:47Z</dcterms:modified>
</cp:coreProperties>
</file>