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9"/>
  </p:notesMasterIdLst>
  <p:handoutMasterIdLst>
    <p:handoutMasterId r:id="rId30"/>
  </p:handoutMasterIdLst>
  <p:sldIdLst>
    <p:sldId id="256" r:id="rId2"/>
    <p:sldId id="258" r:id="rId3"/>
    <p:sldId id="376" r:id="rId4"/>
    <p:sldId id="353" r:id="rId5"/>
    <p:sldId id="394" r:id="rId6"/>
    <p:sldId id="342" r:id="rId7"/>
    <p:sldId id="366" r:id="rId8"/>
    <p:sldId id="388" r:id="rId9"/>
    <p:sldId id="352" r:id="rId10"/>
    <p:sldId id="379" r:id="rId11"/>
    <p:sldId id="380" r:id="rId12"/>
    <p:sldId id="378" r:id="rId13"/>
    <p:sldId id="259" r:id="rId14"/>
    <p:sldId id="391" r:id="rId15"/>
    <p:sldId id="392" r:id="rId16"/>
    <p:sldId id="383" r:id="rId17"/>
    <p:sldId id="384" r:id="rId18"/>
    <p:sldId id="385" r:id="rId19"/>
    <p:sldId id="368" r:id="rId20"/>
    <p:sldId id="369" r:id="rId21"/>
    <p:sldId id="395" r:id="rId22"/>
    <p:sldId id="374" r:id="rId23"/>
    <p:sldId id="375" r:id="rId24"/>
    <p:sldId id="354" r:id="rId25"/>
    <p:sldId id="358" r:id="rId26"/>
    <p:sldId id="373" r:id="rId27"/>
    <p:sldId id="359" r:id="rId28"/>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eorgia"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5FF76"/>
    <a:srgbClr val="27F117"/>
    <a:srgbClr val="FF9900"/>
    <a:srgbClr val="33CCFF"/>
    <a:srgbClr val="3399FF"/>
    <a:srgbClr val="CC0000"/>
    <a:srgbClr val="33CCCC"/>
    <a:srgbClr val="005C2A"/>
    <a:srgbClr val="6699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91" autoAdjust="0"/>
  </p:normalViewPr>
  <p:slideViewPr>
    <p:cSldViewPr>
      <p:cViewPr varScale="1">
        <p:scale>
          <a:sx n="73" d="100"/>
          <a:sy n="73" d="100"/>
        </p:scale>
        <p:origin x="-8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0"/>
    </p:cViewPr>
  </p:sorterViewPr>
  <p:notesViewPr>
    <p:cSldViewPr>
      <p:cViewPr varScale="1">
        <p:scale>
          <a:sx n="82" d="100"/>
          <a:sy n="82" d="100"/>
        </p:scale>
        <p:origin x="-2034"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Arial" charset="0"/>
              </a:defRPr>
            </a:lvl1pPr>
          </a:lstStyle>
          <a:p>
            <a:pPr>
              <a:defRPr/>
            </a:pPr>
            <a:r>
              <a:rPr lang="en-US" smtClean="0"/>
              <a:t>Senior Early Assessment</a:t>
            </a:r>
            <a:endParaRPr lang="en-US"/>
          </a:p>
        </p:txBody>
      </p:sp>
      <p:sp>
        <p:nvSpPr>
          <p:cNvPr id="21507" name="Rectangle 3"/>
          <p:cNvSpPr>
            <a:spLocks noGrp="1" noChangeArrowheads="1"/>
          </p:cNvSpPr>
          <p:nvPr>
            <p:ph type="dt" sz="quarter" idx="1"/>
          </p:nvPr>
        </p:nvSpPr>
        <p:spPr bwMode="auto">
          <a:xfrm>
            <a:off x="3956050" y="0"/>
            <a:ext cx="3027363" cy="465138"/>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1508" name="Rectangle 4"/>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Arial" charset="0"/>
              </a:defRPr>
            </a:lvl1pPr>
          </a:lstStyle>
          <a:p>
            <a:pPr>
              <a:defRPr/>
            </a:pPr>
            <a:r>
              <a:rPr lang="en-US" smtClean="0"/>
              <a:t>Chaffey Community College</a:t>
            </a:r>
            <a:endParaRPr lang="en-US"/>
          </a:p>
        </p:txBody>
      </p:sp>
      <p:sp>
        <p:nvSpPr>
          <p:cNvPr id="21509" name="Rectangle 5"/>
          <p:cNvSpPr>
            <a:spLocks noGrp="1" noChangeArrowheads="1"/>
          </p:cNvSpPr>
          <p:nvPr>
            <p:ph type="sldNum" sz="quarter" idx="3"/>
          </p:nvPr>
        </p:nvSpPr>
        <p:spPr bwMode="auto">
          <a:xfrm>
            <a:off x="3956050" y="8816975"/>
            <a:ext cx="3027363" cy="465138"/>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Arial" charset="0"/>
              </a:defRPr>
            </a:lvl1pPr>
          </a:lstStyle>
          <a:p>
            <a:pPr>
              <a:defRPr/>
            </a:pPr>
            <a:fld id="{E945E9B1-BF47-47FC-AE7A-F678EC89C641}" type="slidenum">
              <a:rPr lang="en-US"/>
              <a:pPr>
                <a:defRPr/>
              </a:pPr>
              <a:t>‹#›</a:t>
            </a:fld>
            <a:endParaRPr lang="en-US"/>
          </a:p>
        </p:txBody>
      </p:sp>
    </p:spTree>
    <p:extLst>
      <p:ext uri="{BB962C8B-B14F-4D97-AF65-F5344CB8AC3E}">
        <p14:creationId xmlns:p14="http://schemas.microsoft.com/office/powerpoint/2010/main" val="154085946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2080" tIns="46040" rIns="92080" bIns="46040" numCol="1" anchor="t" anchorCtr="0" compatLnSpc="1">
            <a:prstTxWarp prst="textNoShape">
              <a:avLst/>
            </a:prstTxWarp>
          </a:bodyPr>
          <a:lstStyle>
            <a:lvl1pPr defTabSz="920750" eaLnBrk="1" hangingPunct="1">
              <a:defRPr sz="1200">
                <a:latin typeface="Arial" charset="0"/>
              </a:defRPr>
            </a:lvl1pPr>
          </a:lstStyle>
          <a:p>
            <a:pPr>
              <a:defRPr/>
            </a:pPr>
            <a:r>
              <a:rPr lang="en-US" smtClean="0"/>
              <a:t>Senior Early Assessment</a:t>
            </a:r>
            <a:endParaRPr lang="en-US"/>
          </a:p>
        </p:txBody>
      </p:sp>
      <p:sp>
        <p:nvSpPr>
          <p:cNvPr id="24579"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2080" tIns="46040" rIns="92080" bIns="46040" numCol="1" anchor="t" anchorCtr="0" compatLnSpc="1">
            <a:prstTxWarp prst="textNoShape">
              <a:avLst/>
            </a:prstTxWarp>
          </a:bodyPr>
          <a:lstStyle>
            <a:lvl1pPr algn="r" defTabSz="920750"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98500" y="4410075"/>
            <a:ext cx="5588000" cy="4178300"/>
          </a:xfrm>
          <a:prstGeom prst="rect">
            <a:avLst/>
          </a:prstGeom>
          <a:noFill/>
          <a:ln w="9525">
            <a:noFill/>
            <a:miter lim="800000"/>
            <a:headEnd/>
            <a:tailEnd/>
          </a:ln>
          <a:effectLst/>
        </p:spPr>
        <p:txBody>
          <a:bodyPr vert="horz" wrap="square" lIns="92080" tIns="46040" rIns="92080" bIns="460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92080" tIns="46040" rIns="92080" bIns="46040" numCol="1" anchor="b" anchorCtr="0" compatLnSpc="1">
            <a:prstTxWarp prst="textNoShape">
              <a:avLst/>
            </a:prstTxWarp>
          </a:bodyPr>
          <a:lstStyle>
            <a:lvl1pPr defTabSz="920750" eaLnBrk="1" hangingPunct="1">
              <a:defRPr sz="1200">
                <a:latin typeface="Arial" charset="0"/>
              </a:defRPr>
            </a:lvl1pPr>
          </a:lstStyle>
          <a:p>
            <a:pPr>
              <a:defRPr/>
            </a:pPr>
            <a:r>
              <a:rPr lang="en-US" smtClean="0"/>
              <a:t>Chaffey Community College</a:t>
            </a:r>
            <a:endParaRPr lang="en-US"/>
          </a:p>
        </p:txBody>
      </p:sp>
      <p:sp>
        <p:nvSpPr>
          <p:cNvPr id="24583" name="Rectangle 7"/>
          <p:cNvSpPr>
            <a:spLocks noGrp="1" noChangeArrowheads="1"/>
          </p:cNvSpPr>
          <p:nvPr>
            <p:ph type="sldNum" sz="quarter" idx="5"/>
          </p:nvPr>
        </p:nvSpPr>
        <p:spPr bwMode="auto">
          <a:xfrm>
            <a:off x="3956050" y="8816975"/>
            <a:ext cx="3027363" cy="465138"/>
          </a:xfrm>
          <a:prstGeom prst="rect">
            <a:avLst/>
          </a:prstGeom>
          <a:noFill/>
          <a:ln w="9525">
            <a:noFill/>
            <a:miter lim="800000"/>
            <a:headEnd/>
            <a:tailEnd/>
          </a:ln>
          <a:effectLst/>
        </p:spPr>
        <p:txBody>
          <a:bodyPr vert="horz" wrap="square" lIns="92080" tIns="46040" rIns="92080" bIns="46040" numCol="1" anchor="b" anchorCtr="0" compatLnSpc="1">
            <a:prstTxWarp prst="textNoShape">
              <a:avLst/>
            </a:prstTxWarp>
          </a:bodyPr>
          <a:lstStyle>
            <a:lvl1pPr algn="r" defTabSz="920750" eaLnBrk="1" hangingPunct="1">
              <a:defRPr sz="1200">
                <a:latin typeface="Arial" charset="0"/>
              </a:defRPr>
            </a:lvl1pPr>
          </a:lstStyle>
          <a:p>
            <a:pPr>
              <a:defRPr/>
            </a:pPr>
            <a:fld id="{454DBD24-F7DD-4FE1-88EF-CD55B2FC6F4C}" type="slidenum">
              <a:rPr lang="en-US"/>
              <a:pPr>
                <a:defRPr/>
              </a:pPr>
              <a:t>‹#›</a:t>
            </a:fld>
            <a:endParaRPr lang="en-US"/>
          </a:p>
        </p:txBody>
      </p:sp>
    </p:spTree>
    <p:extLst>
      <p:ext uri="{BB962C8B-B14F-4D97-AF65-F5344CB8AC3E}">
        <p14:creationId xmlns:p14="http://schemas.microsoft.com/office/powerpoint/2010/main" val="248415283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C8B9A3AD-B495-417C-8F9A-FCAD54F59DE1}" type="slidenum">
              <a:rPr lang="en-US" smtClean="0">
                <a:latin typeface="Arial" charset="0"/>
              </a:rPr>
              <a:pPr/>
              <a:t>1</a:t>
            </a:fld>
            <a:endParaRPr lang="en-US"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960C85E0-1361-4851-8ECA-D6360C007C00}" type="slidenum">
              <a:rPr lang="en-US" smtClean="0">
                <a:latin typeface="Arial" charset="0"/>
              </a:rPr>
              <a:pPr/>
              <a:t>10</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49E7C612-6EF8-4F1A-96B3-45010B99FD84}" type="slidenum">
              <a:rPr lang="en-US" smtClean="0">
                <a:latin typeface="Arial" charset="0"/>
              </a:rPr>
              <a:pPr/>
              <a:t>11</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EAED93F8-202B-411A-B49F-83B940281AD5}" type="slidenum">
              <a:rPr lang="en-US" smtClean="0">
                <a:latin typeface="Arial" charset="0"/>
              </a:rPr>
              <a:pPr/>
              <a:t>12</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EAA45D6E-54D0-4B90-BFAA-D4ECDEADC6CC}" type="slidenum">
              <a:rPr lang="en-US" smtClean="0">
                <a:latin typeface="Arial" charset="0"/>
              </a:rPr>
              <a:pPr/>
              <a:t>13</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High school ID is ok. Anything that has your name and picture will work.</a:t>
            </a: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4A09FC1E-E80D-444D-97AD-20830AF568B9}" type="slidenum">
              <a:rPr lang="en-US" smtClean="0">
                <a:latin typeface="Arial" charset="0"/>
              </a:rPr>
              <a:pPr/>
              <a:t>16</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39132C65-AD65-4B55-A68C-600D9B1EDEB5}" type="slidenum">
              <a:rPr lang="en-US" smtClean="0">
                <a:latin typeface="Arial" charset="0"/>
              </a:rPr>
              <a:pPr/>
              <a:t>17</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F8CBD561-86A6-40A1-BC4A-E23F0A8EC7C8}" type="slidenum">
              <a:rPr lang="en-US" smtClean="0">
                <a:latin typeface="Arial" charset="0"/>
              </a:rPr>
              <a:pPr/>
              <a:t>18</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B1F8AD7A-0CA4-45D3-B28E-D6C55CE3C6A3}" type="slidenum">
              <a:rPr lang="en-US" smtClean="0">
                <a:latin typeface="Arial" charset="0"/>
              </a:rPr>
              <a:pPr/>
              <a:t>19</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C3CA0761-D048-442E-91BD-B08B60C20657}" type="slidenum">
              <a:rPr lang="en-US" smtClean="0">
                <a:latin typeface="Arial" charset="0"/>
              </a:rPr>
              <a:pPr/>
              <a:t>20</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C3CA0761-D048-442E-91BD-B08B60C20657}" type="slidenum">
              <a:rPr lang="en-US" smtClean="0">
                <a:latin typeface="Arial" charset="0"/>
              </a:rPr>
              <a:pPr/>
              <a:t>21</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BCB61F27-239C-449C-B7AB-37492C5BBFA2}" type="slidenum">
              <a:rPr lang="en-US" smtClean="0">
                <a:latin typeface="Arial" charset="0"/>
              </a:rPr>
              <a:pPr/>
              <a:t>2</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EFE6FCAD-9C86-42E3-8A59-2D2A7B7B9665}" type="slidenum">
              <a:rPr lang="en-US" smtClean="0">
                <a:latin typeface="Arial" charset="0"/>
              </a:rPr>
              <a:pPr/>
              <a:t>22</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9F4CA99F-8587-4A99-8251-473F0FDA4B43}" type="slidenum">
              <a:rPr lang="en-US" smtClean="0">
                <a:latin typeface="Arial" charset="0"/>
              </a:rPr>
              <a:pPr/>
              <a:t>23</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2B2759ED-3B9C-4308-9A70-621732094FCF}" type="slidenum">
              <a:rPr lang="en-US" smtClean="0">
                <a:latin typeface="Arial" charset="0"/>
              </a:rPr>
              <a:pPr/>
              <a:t>24</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Explain how things are different from high school to college. In HS your counselors pick and register you for your classes, in college counselors suggest classes to take and you will decide when and how they fit in your schedule and you will register independently for your classes online at  MyChaffeyView. Describe what MyChaffeyView is. </a:t>
            </a: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75954D54-0EF6-4514-B5FE-3127BE6E85EB}" type="slidenum">
              <a:rPr lang="en-US" smtClean="0">
                <a:latin typeface="Arial" charset="0"/>
              </a:rPr>
              <a:pPr/>
              <a:t>25</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E5A384E6-107B-49A1-8888-6280941E4D95}" type="slidenum">
              <a:rPr lang="en-US" smtClean="0">
                <a:latin typeface="Arial" charset="0"/>
              </a:rPr>
              <a:pPr/>
              <a:t>26</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2D0B1EB0-68F5-4C70-B1D8-9E6BB77C1663}" type="slidenum">
              <a:rPr lang="en-US" smtClean="0">
                <a:latin typeface="Arial" charset="0"/>
              </a:rPr>
              <a:pPr/>
              <a:t>27</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80D8CF60-4CAB-477E-9B7B-BED1BD71C1A5}" type="slidenum">
              <a:rPr lang="en-US" smtClean="0">
                <a:latin typeface="Arial" charset="0"/>
              </a:rPr>
              <a:pPr/>
              <a:t>3</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63CA7E82-B4EE-472D-88C0-27ACD92A01A0}" type="slidenum">
              <a:rPr lang="en-US" smtClean="0">
                <a:latin typeface="Arial" charset="0"/>
              </a:rPr>
              <a:pPr/>
              <a:t>4</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See your summer schedule of classes for reduction of fees in Summer</a:t>
            </a: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B6E96330-0E6B-4B67-84E9-6C5C5A34DF10}" type="slidenum">
              <a:rPr lang="en-US" smtClean="0">
                <a:latin typeface="Arial" charset="0"/>
              </a:rPr>
              <a:pPr/>
              <a:t>5</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What percentage of financial aid students get the BOGW? Get stat from financial aid</a:t>
            </a: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687DF127-43D7-418A-9407-6E5CA4B97F33}" type="slidenum">
              <a:rPr lang="en-US" smtClean="0">
                <a:latin typeface="Arial" charset="0"/>
              </a:rPr>
              <a:pPr/>
              <a:t>6</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3C09E97D-1F89-4900-A194-93D0CD97D5A9}" type="slidenum">
              <a:rPr lang="en-US" smtClean="0">
                <a:latin typeface="Arial" charset="0"/>
              </a:rPr>
              <a:pPr/>
              <a:t>7</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Undocumented students can</a:t>
            </a:r>
            <a:r>
              <a:rPr lang="en-US" baseline="0" dirty="0" smtClean="0"/>
              <a:t> now apply for financial aid. The website is www.caldreamact.org This application is similar to the </a:t>
            </a:r>
            <a:r>
              <a:rPr lang="en-US" baseline="0" dirty="0" err="1" smtClean="0"/>
              <a:t>fafsa</a:t>
            </a:r>
            <a:r>
              <a:rPr lang="en-US" baseline="0" smtClean="0"/>
              <a:t>… </a:t>
            </a:r>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FCEA8B22-782E-4741-9C9F-353D0780F51D}" type="slidenum">
              <a:rPr lang="en-US" smtClean="0">
                <a:latin typeface="Arial" charset="0"/>
              </a:rPr>
              <a:pPr/>
              <a:t>8</a:t>
            </a:fld>
            <a:endParaRPr lang="en-US" smtClean="0">
              <a:latin typeface="Arial" charset="0"/>
            </a:endParaRP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eorgia" pitchFamily="18" charset="0"/>
              </a:defRPr>
            </a:lvl1pPr>
            <a:lvl2pPr marL="742950" indent="-285750" defTabSz="920750">
              <a:defRPr>
                <a:solidFill>
                  <a:schemeClr val="tx1"/>
                </a:solidFill>
                <a:latin typeface="Georgia" pitchFamily="18" charset="0"/>
              </a:defRPr>
            </a:lvl2pPr>
            <a:lvl3pPr marL="1143000" indent="-228600" defTabSz="920750">
              <a:defRPr>
                <a:solidFill>
                  <a:schemeClr val="tx1"/>
                </a:solidFill>
                <a:latin typeface="Georgia" pitchFamily="18" charset="0"/>
              </a:defRPr>
            </a:lvl3pPr>
            <a:lvl4pPr marL="1600200" indent="-228600" defTabSz="920750">
              <a:defRPr>
                <a:solidFill>
                  <a:schemeClr val="tx1"/>
                </a:solidFill>
                <a:latin typeface="Georgia" pitchFamily="18" charset="0"/>
              </a:defRPr>
            </a:lvl4pPr>
            <a:lvl5pPr marL="2057400" indent="-228600" defTabSz="920750">
              <a:defRPr>
                <a:solidFill>
                  <a:schemeClr val="tx1"/>
                </a:solidFill>
                <a:latin typeface="Georgia" pitchFamily="18" charset="0"/>
              </a:defRPr>
            </a:lvl5pPr>
            <a:lvl6pPr marL="2514600" indent="-228600" defTabSz="920750" eaLnBrk="0" fontAlgn="base" hangingPunct="0">
              <a:spcBef>
                <a:spcPct val="0"/>
              </a:spcBef>
              <a:spcAft>
                <a:spcPct val="0"/>
              </a:spcAft>
              <a:defRPr>
                <a:solidFill>
                  <a:schemeClr val="tx1"/>
                </a:solidFill>
                <a:latin typeface="Georgia" pitchFamily="18" charset="0"/>
              </a:defRPr>
            </a:lvl6pPr>
            <a:lvl7pPr marL="2971800" indent="-228600" defTabSz="920750" eaLnBrk="0" fontAlgn="base" hangingPunct="0">
              <a:spcBef>
                <a:spcPct val="0"/>
              </a:spcBef>
              <a:spcAft>
                <a:spcPct val="0"/>
              </a:spcAft>
              <a:defRPr>
                <a:solidFill>
                  <a:schemeClr val="tx1"/>
                </a:solidFill>
                <a:latin typeface="Georgia" pitchFamily="18" charset="0"/>
              </a:defRPr>
            </a:lvl7pPr>
            <a:lvl8pPr marL="3429000" indent="-228600" defTabSz="920750" eaLnBrk="0" fontAlgn="base" hangingPunct="0">
              <a:spcBef>
                <a:spcPct val="0"/>
              </a:spcBef>
              <a:spcAft>
                <a:spcPct val="0"/>
              </a:spcAft>
              <a:defRPr>
                <a:solidFill>
                  <a:schemeClr val="tx1"/>
                </a:solidFill>
                <a:latin typeface="Georgia" pitchFamily="18" charset="0"/>
              </a:defRPr>
            </a:lvl8pPr>
            <a:lvl9pPr marL="3886200" indent="-228600" defTabSz="920750" eaLnBrk="0" fontAlgn="base" hangingPunct="0">
              <a:spcBef>
                <a:spcPct val="0"/>
              </a:spcBef>
              <a:spcAft>
                <a:spcPct val="0"/>
              </a:spcAft>
              <a:defRPr>
                <a:solidFill>
                  <a:schemeClr val="tx1"/>
                </a:solidFill>
                <a:latin typeface="Georgia" pitchFamily="18" charset="0"/>
              </a:defRPr>
            </a:lvl9pPr>
          </a:lstStyle>
          <a:p>
            <a:fld id="{437D44F3-12B9-4D77-8573-AB59235D43FE}" type="slidenum">
              <a:rPr lang="en-US" smtClean="0">
                <a:latin typeface="Arial" charset="0"/>
              </a:rPr>
              <a:pPr/>
              <a:t>9</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1. Mention that students are only allowed 1 re-test after 3 months</a:t>
            </a:r>
          </a:p>
        </p:txBody>
      </p:sp>
      <p:sp>
        <p:nvSpPr>
          <p:cNvPr id="2" name="Footer Placeholder 1"/>
          <p:cNvSpPr>
            <a:spLocks noGrp="1"/>
          </p:cNvSpPr>
          <p:nvPr>
            <p:ph type="ftr" sz="quarter" idx="10"/>
          </p:nvPr>
        </p:nvSpPr>
        <p:spPr/>
        <p:txBody>
          <a:bodyPr/>
          <a:lstStyle/>
          <a:p>
            <a:pPr>
              <a:defRPr/>
            </a:pPr>
            <a:r>
              <a:rPr lang="en-US" smtClean="0"/>
              <a:t>Chaffey Community College</a:t>
            </a:r>
            <a:endParaRPr lang="en-US"/>
          </a:p>
        </p:txBody>
      </p:sp>
      <p:sp>
        <p:nvSpPr>
          <p:cNvPr id="3" name="Header Placeholder 2"/>
          <p:cNvSpPr>
            <a:spLocks noGrp="1"/>
          </p:cNvSpPr>
          <p:nvPr>
            <p:ph type="hdr" sz="quarter" idx="11"/>
          </p:nvPr>
        </p:nvSpPr>
        <p:spPr/>
        <p:txBody>
          <a:bodyPr/>
          <a:lstStyle/>
          <a:p>
            <a:pPr>
              <a:defRPr/>
            </a:pPr>
            <a:r>
              <a:rPr lang="en-US" smtClean="0"/>
              <a:t>Senior Early Assessment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1794FAA-6327-44F8-8DEE-76E063B64717}" type="datetime1">
              <a:rPr lang="en-US" smtClean="0"/>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10C57B-BD76-4FBA-B966-3D243BBE916F}" type="slidenum">
              <a:rPr lang="en-US"/>
              <a:pPr>
                <a:defRPr/>
              </a:pPr>
              <a:t>‹#›</a:t>
            </a:fld>
            <a:endParaRPr lang="en-US"/>
          </a:p>
        </p:txBody>
      </p:sp>
    </p:spTree>
    <p:extLst>
      <p:ext uri="{BB962C8B-B14F-4D97-AF65-F5344CB8AC3E}">
        <p14:creationId xmlns:p14="http://schemas.microsoft.com/office/powerpoint/2010/main" val="205889211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A887A2-55BD-47A2-93B6-E172C00DBDD4}" type="datetime1">
              <a:rPr lang="en-US" smtClean="0"/>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61C0D9-EA1A-4CE4-AB20-679D7711CB70}" type="slidenum">
              <a:rPr lang="en-US"/>
              <a:pPr>
                <a:defRPr/>
              </a:pPr>
              <a:t>‹#›</a:t>
            </a:fld>
            <a:endParaRPr lang="en-US"/>
          </a:p>
        </p:txBody>
      </p:sp>
    </p:spTree>
    <p:extLst>
      <p:ext uri="{BB962C8B-B14F-4D97-AF65-F5344CB8AC3E}">
        <p14:creationId xmlns:p14="http://schemas.microsoft.com/office/powerpoint/2010/main" val="123148947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EB478C-938F-4172-939E-E0E663F2D4EC}" type="datetime1">
              <a:rPr lang="en-US" smtClean="0"/>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CED3F-0256-4C67-B300-1211E7C0B8D2}" type="slidenum">
              <a:rPr lang="en-US"/>
              <a:pPr>
                <a:defRPr/>
              </a:pPr>
              <a:t>‹#›</a:t>
            </a:fld>
            <a:endParaRPr lang="en-US"/>
          </a:p>
        </p:txBody>
      </p:sp>
    </p:spTree>
    <p:extLst>
      <p:ext uri="{BB962C8B-B14F-4D97-AF65-F5344CB8AC3E}">
        <p14:creationId xmlns:p14="http://schemas.microsoft.com/office/powerpoint/2010/main" val="323568382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4CB774-1B39-482D-947C-4DA9C01BCD60}" type="datetime1">
              <a:rPr lang="en-US" smtClean="0"/>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E3ECB-F820-49AC-9A38-4502412EC607}" type="slidenum">
              <a:rPr lang="en-US"/>
              <a:pPr>
                <a:defRPr/>
              </a:pPr>
              <a:t>‹#›</a:t>
            </a:fld>
            <a:endParaRPr lang="en-US"/>
          </a:p>
        </p:txBody>
      </p:sp>
    </p:spTree>
    <p:extLst>
      <p:ext uri="{BB962C8B-B14F-4D97-AF65-F5344CB8AC3E}">
        <p14:creationId xmlns:p14="http://schemas.microsoft.com/office/powerpoint/2010/main" val="160909836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5FC119-BE32-47AC-998A-9A5826C3C906}" type="datetime1">
              <a:rPr lang="en-US" smtClean="0"/>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5D1411-65E8-49A1-9CC4-FF563A7013BE}" type="slidenum">
              <a:rPr lang="en-US"/>
              <a:pPr>
                <a:defRPr/>
              </a:pPr>
              <a:t>‹#›</a:t>
            </a:fld>
            <a:endParaRPr lang="en-US"/>
          </a:p>
        </p:txBody>
      </p:sp>
    </p:spTree>
    <p:extLst>
      <p:ext uri="{BB962C8B-B14F-4D97-AF65-F5344CB8AC3E}">
        <p14:creationId xmlns:p14="http://schemas.microsoft.com/office/powerpoint/2010/main" val="2036865512"/>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173D03-4288-4D48-B68C-7F1ED20F0CE6}" type="datetime1">
              <a:rPr lang="en-US" smtClean="0"/>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3321C4-AE9E-42DE-A848-CB432192159C}" type="slidenum">
              <a:rPr lang="en-US"/>
              <a:pPr>
                <a:defRPr/>
              </a:pPr>
              <a:t>‹#›</a:t>
            </a:fld>
            <a:endParaRPr lang="en-US"/>
          </a:p>
        </p:txBody>
      </p:sp>
    </p:spTree>
    <p:extLst>
      <p:ext uri="{BB962C8B-B14F-4D97-AF65-F5344CB8AC3E}">
        <p14:creationId xmlns:p14="http://schemas.microsoft.com/office/powerpoint/2010/main" val="407847358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B7EE71-78B2-442B-A8FD-42EB781D3968}" type="datetime1">
              <a:rPr lang="en-US" smtClean="0"/>
              <a:t>1/22/2014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C81293-1DBB-4322-8F53-FB6B627C8377}" type="slidenum">
              <a:rPr lang="en-US"/>
              <a:pPr>
                <a:defRPr/>
              </a:pPr>
              <a:t>‹#›</a:t>
            </a:fld>
            <a:endParaRPr lang="en-US"/>
          </a:p>
        </p:txBody>
      </p:sp>
    </p:spTree>
    <p:extLst>
      <p:ext uri="{BB962C8B-B14F-4D97-AF65-F5344CB8AC3E}">
        <p14:creationId xmlns:p14="http://schemas.microsoft.com/office/powerpoint/2010/main" val="419209836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483ED34-B7BB-48AE-A3F1-7BFCB3D7ACD0}" type="datetime1">
              <a:rPr lang="en-US" smtClean="0"/>
              <a:t>1/22/2014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A41C68-2E8E-48CB-828C-4DEA895A369E}" type="slidenum">
              <a:rPr lang="en-US"/>
              <a:pPr>
                <a:defRPr/>
              </a:pPr>
              <a:t>‹#›</a:t>
            </a:fld>
            <a:endParaRPr lang="en-US"/>
          </a:p>
        </p:txBody>
      </p:sp>
    </p:spTree>
    <p:extLst>
      <p:ext uri="{BB962C8B-B14F-4D97-AF65-F5344CB8AC3E}">
        <p14:creationId xmlns:p14="http://schemas.microsoft.com/office/powerpoint/2010/main" val="109575078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683AE3-A9C6-4E27-BAB9-7BA60501DB4D}" type="datetime1">
              <a:rPr lang="en-US" smtClean="0"/>
              <a:t>1/22/2014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59B04C-48A0-4CCF-9D11-3F22D7CC4B57}" type="slidenum">
              <a:rPr lang="en-US"/>
              <a:pPr>
                <a:defRPr/>
              </a:pPr>
              <a:t>‹#›</a:t>
            </a:fld>
            <a:endParaRPr lang="en-US"/>
          </a:p>
        </p:txBody>
      </p:sp>
    </p:spTree>
    <p:extLst>
      <p:ext uri="{BB962C8B-B14F-4D97-AF65-F5344CB8AC3E}">
        <p14:creationId xmlns:p14="http://schemas.microsoft.com/office/powerpoint/2010/main" val="2474242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A48F8B-68D2-4E23-A406-C1F1D203152A}" type="datetime1">
              <a:rPr lang="en-US" smtClean="0"/>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16853F-3B0C-4EEB-A011-EC95647B3A91}" type="slidenum">
              <a:rPr lang="en-US"/>
              <a:pPr>
                <a:defRPr/>
              </a:pPr>
              <a:t>‹#›</a:t>
            </a:fld>
            <a:endParaRPr lang="en-US"/>
          </a:p>
        </p:txBody>
      </p:sp>
    </p:spTree>
    <p:extLst>
      <p:ext uri="{BB962C8B-B14F-4D97-AF65-F5344CB8AC3E}">
        <p14:creationId xmlns:p14="http://schemas.microsoft.com/office/powerpoint/2010/main" val="21609393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2E1884-7835-48BD-9D9D-001287C61BC9}" type="datetime1">
              <a:rPr lang="en-US" smtClean="0"/>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04F3BB-2754-461E-9E51-DB833440F97B}" type="slidenum">
              <a:rPr lang="en-US"/>
              <a:pPr>
                <a:defRPr/>
              </a:pPr>
              <a:t>‹#›</a:t>
            </a:fld>
            <a:endParaRPr lang="en-US"/>
          </a:p>
        </p:txBody>
      </p:sp>
    </p:spTree>
    <p:extLst>
      <p:ext uri="{BB962C8B-B14F-4D97-AF65-F5344CB8AC3E}">
        <p14:creationId xmlns:p14="http://schemas.microsoft.com/office/powerpoint/2010/main" val="302947646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54741DA-02F1-41AE-BCEB-A80025527C73}" type="datetime1">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F69301D-1650-4C8F-A688-A16441E33F4E}" type="slidenum">
              <a:rPr lang="en-US"/>
              <a:pPr>
                <a:defRPr/>
              </a:pPr>
              <a:t>‹#›</a:t>
            </a:fld>
            <a:endParaRPr lang="en-US"/>
          </a:p>
        </p:txBody>
      </p:sp>
      <p:pic>
        <p:nvPicPr>
          <p:cNvPr id="1031" name="Picture 8" descr="C:\Tresha\Edited Photos for Stock\Business\944233_94159959.jpg"/>
          <p:cNvPicPr>
            <a:picLocks noChangeAspect="1" noChangeArrowheads="1"/>
          </p:cNvPicPr>
          <p:nvPr/>
        </p:nvPicPr>
        <p:blipFill>
          <a:blip r:embed="rId13">
            <a:extLst>
              <a:ext uri="{28A0092B-C50C-407E-A947-70E740481C1C}">
                <a14:useLocalDpi xmlns:a14="http://schemas.microsoft.com/office/drawing/2010/main" val="0"/>
              </a:ext>
            </a:extLst>
          </a:blip>
          <a:srcRect r="73264"/>
          <a:stretch>
            <a:fillRect/>
          </a:stretch>
        </p:blipFill>
        <p:spPr bwMode="auto">
          <a:xfrm>
            <a:off x="0" y="0"/>
            <a:ext cx="2667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dissolve/>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haffey.edu/counseling/assess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collegeboard.com/students/testing/accuplac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llegeeap.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haffey.edu/eop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haffey.edu/eop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ream.csac.c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haffey.edu/eop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haffey.edu/dp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a:xfrm>
            <a:off x="2843048" y="1266496"/>
            <a:ext cx="5943600" cy="4343400"/>
          </a:xfrm>
        </p:spPr>
        <p:txBody>
          <a:bodyPr/>
          <a:lstStyle/>
          <a:p>
            <a:pPr eaLnBrk="1" hangingPunct="1"/>
            <a:r>
              <a:rPr lang="en-US" sz="4800" dirty="0" smtClean="0">
                <a:solidFill>
                  <a:srgbClr val="00B0F0"/>
                </a:solidFill>
                <a:latin typeface="Bernard MT Condensed" pitchFamily="18" charset="0"/>
              </a:rPr>
              <a:t>Welcome to</a:t>
            </a:r>
            <a:br>
              <a:rPr lang="en-US" sz="4800" dirty="0" smtClean="0">
                <a:solidFill>
                  <a:srgbClr val="00B0F0"/>
                </a:solidFill>
                <a:latin typeface="Bernard MT Condensed" pitchFamily="18" charset="0"/>
              </a:rPr>
            </a:br>
            <a:r>
              <a:rPr lang="en-US" sz="4800" dirty="0" smtClean="0">
                <a:solidFill>
                  <a:srgbClr val="00B0F0"/>
                </a:solidFill>
                <a:latin typeface="Bernard MT Condensed" pitchFamily="18" charset="0"/>
              </a:rPr>
              <a:t>Chaffey       College’s  </a:t>
            </a:r>
            <a:br>
              <a:rPr lang="en-US" sz="4800" dirty="0" smtClean="0">
                <a:solidFill>
                  <a:srgbClr val="00B0F0"/>
                </a:solidFill>
                <a:latin typeface="Bernard MT Condensed" pitchFamily="18" charset="0"/>
              </a:rPr>
            </a:br>
            <a:r>
              <a:rPr lang="en-US" sz="4800" dirty="0" smtClean="0">
                <a:solidFill>
                  <a:srgbClr val="00B0F0"/>
                </a:solidFill>
                <a:latin typeface="Bernard MT Condensed" pitchFamily="18" charset="0"/>
              </a:rPr>
              <a:t>Graduating Senior </a:t>
            </a:r>
            <a:br>
              <a:rPr lang="en-US" sz="4800" dirty="0" smtClean="0">
                <a:solidFill>
                  <a:srgbClr val="00B0F0"/>
                </a:solidFill>
                <a:latin typeface="Bernard MT Condensed" pitchFamily="18" charset="0"/>
              </a:rPr>
            </a:br>
            <a:r>
              <a:rPr lang="en-US" sz="4800" dirty="0" smtClean="0">
                <a:solidFill>
                  <a:srgbClr val="00B0F0"/>
                </a:solidFill>
                <a:latin typeface="Bernard MT Condensed" pitchFamily="18" charset="0"/>
              </a:rPr>
              <a:t>Early Assessment and Counseling</a:t>
            </a:r>
            <a:r>
              <a:rPr lang="en-US" sz="4800" dirty="0" smtClean="0">
                <a:latin typeface="Arial" charset="0"/>
              </a:rPr>
              <a:t/>
            </a:r>
            <a:br>
              <a:rPr lang="en-US" sz="4800" dirty="0" smtClean="0">
                <a:latin typeface="Arial" charset="0"/>
              </a:rPr>
            </a:br>
            <a:endParaRPr lang="en-US" sz="4800" u="sng" dirty="0" smtClean="0">
              <a:latin typeface="Arial" charset="0"/>
            </a:endParaRPr>
          </a:p>
        </p:txBody>
      </p:sp>
      <p:sp>
        <p:nvSpPr>
          <p:cNvPr id="2061" name="Rectangle 13"/>
          <p:cNvSpPr>
            <a:spLocks noGrp="1" noChangeArrowheads="1"/>
          </p:cNvSpPr>
          <p:nvPr>
            <p:ph type="subTitle" idx="1"/>
          </p:nvPr>
        </p:nvSpPr>
        <p:spPr>
          <a:xfrm flipH="1" flipV="1">
            <a:off x="914400" y="7162800"/>
            <a:ext cx="76200" cy="166688"/>
          </a:xfrm>
        </p:spPr>
        <p:txBody>
          <a:bodyPr rtlCol="0">
            <a:normAutofit fontScale="92500" lnSpcReduction="10000"/>
          </a:bodyPr>
          <a:lstStyle/>
          <a:p>
            <a:pPr eaLnBrk="1" fontAlgn="auto" hangingPunct="1">
              <a:lnSpc>
                <a:spcPct val="80000"/>
              </a:lnSpc>
              <a:spcAft>
                <a:spcPts val="0"/>
              </a:spcAft>
              <a:buFont typeface="Arial" pitchFamily="34" charset="0"/>
              <a:buNone/>
              <a:defRPr/>
            </a:pPr>
            <a:endParaRPr lang="en-US" sz="800"/>
          </a:p>
        </p:txBody>
      </p:sp>
      <p:pic>
        <p:nvPicPr>
          <p:cNvPr id="2052" name="Picture 15" descr="chaffey_Logo-cmy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0352" y="1983280"/>
            <a:ext cx="6858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800" decel="100000"/>
                                        <p:tgtEl>
                                          <p:spTgt spid="2055"/>
                                        </p:tgtEl>
                                      </p:cBhvr>
                                    </p:animEffect>
                                    <p:anim calcmode="lin" valueType="num">
                                      <p:cBhvr>
                                        <p:cTn id="8" dur="800" decel="100000" fill="hold"/>
                                        <p:tgtEl>
                                          <p:spTgt spid="2055"/>
                                        </p:tgtEl>
                                        <p:attrNameLst>
                                          <p:attrName>style.rotation</p:attrName>
                                        </p:attrNameLst>
                                      </p:cBhvr>
                                      <p:tavLst>
                                        <p:tav tm="0">
                                          <p:val>
                                            <p:fltVal val="-90"/>
                                          </p:val>
                                        </p:tav>
                                        <p:tav tm="100000">
                                          <p:val>
                                            <p:fltVal val="0"/>
                                          </p:val>
                                        </p:tav>
                                      </p:tavLst>
                                    </p:anim>
                                    <p:anim calcmode="lin" valueType="num">
                                      <p:cBhvr>
                                        <p:cTn id="9" dur="800" decel="100000" fill="hold"/>
                                        <p:tgtEl>
                                          <p:spTgt spid="2055"/>
                                        </p:tgtEl>
                                        <p:attrNameLst>
                                          <p:attrName>ppt_x</p:attrName>
                                        </p:attrNameLst>
                                      </p:cBhvr>
                                      <p:tavLst>
                                        <p:tav tm="0">
                                          <p:val>
                                            <p:strVal val="#ppt_x+0.4"/>
                                          </p:val>
                                        </p:tav>
                                        <p:tav tm="100000">
                                          <p:val>
                                            <p:strVal val="#ppt_x-0.05"/>
                                          </p:val>
                                        </p:tav>
                                      </p:tavLst>
                                    </p:anim>
                                    <p:anim calcmode="lin" valueType="num">
                                      <p:cBhvr>
                                        <p:cTn id="10" dur="800" decel="100000" fill="hold"/>
                                        <p:tgtEl>
                                          <p:spTgt spid="205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5"/>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nodePh="1">
                                  <p:stCondLst>
                                    <p:cond delay="0"/>
                                  </p:stCondLst>
                                  <p:endCondLst>
                                    <p:cond evt="begin" delay="0">
                                      <p:tn val="15"/>
                                    </p:cond>
                                  </p:endCondLst>
                                  <p:childTnLst>
                                    <p:set>
                                      <p:cBhvr>
                                        <p:cTn id="16" dur="1" fill="hold">
                                          <p:stCondLst>
                                            <p:cond delay="0"/>
                                          </p:stCondLst>
                                        </p:cTn>
                                        <p:tgtEl>
                                          <p:spTgt spid="2061">
                                            <p:txEl>
                                              <p:pRg st="0" end="0"/>
                                            </p:txEl>
                                          </p:spTgt>
                                        </p:tgtEl>
                                        <p:attrNameLst>
                                          <p:attrName>style.visibility</p:attrName>
                                        </p:attrNameLst>
                                      </p:cBhvr>
                                      <p:to>
                                        <p:strVal val="visible"/>
                                      </p:to>
                                    </p:set>
                                    <p:animEffect transition="in" filter="fade">
                                      <p:cBhvr>
                                        <p:cTn id="17" dur="1000"/>
                                        <p:tgtEl>
                                          <p:spTgt spid="2061">
                                            <p:txEl>
                                              <p:pRg st="0" end="0"/>
                                            </p:txEl>
                                          </p:spTgt>
                                        </p:tgtEl>
                                      </p:cBhvr>
                                    </p:animEffect>
                                    <p:anim calcmode="lin" valueType="num">
                                      <p:cBhvr>
                                        <p:cTn id="18" dur="1000" fill="hold"/>
                                        <p:tgtEl>
                                          <p:spTgt spid="206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06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6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2743200" y="274638"/>
            <a:ext cx="6248400" cy="1143000"/>
          </a:xfrm>
        </p:spPr>
        <p:txBody>
          <a:bodyPr/>
          <a:lstStyle/>
          <a:p>
            <a:pPr eaLnBrk="1" hangingPunct="1"/>
            <a:r>
              <a:rPr lang="en-US" sz="3000" dirty="0" smtClean="0">
                <a:solidFill>
                  <a:srgbClr val="0099CC"/>
                </a:solidFill>
                <a:latin typeface="Bernard MT Condensed" pitchFamily="18" charset="0"/>
              </a:rPr>
              <a:t>English Course Sequence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629103"/>
            <a:ext cx="4633137"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495948" y="1786751"/>
            <a:ext cx="2049517" cy="923330"/>
          </a:xfrm>
          <a:prstGeom prst="rect">
            <a:avLst/>
          </a:prstGeom>
          <a:solidFill>
            <a:srgbClr val="27F117"/>
          </a:solidFill>
          <a:ln>
            <a:solidFill>
              <a:schemeClr val="tx1"/>
            </a:solidFill>
          </a:ln>
        </p:spPr>
        <p:txBody>
          <a:bodyPr wrap="square" rtlCol="0">
            <a:spAutoFit/>
          </a:bodyPr>
          <a:lstStyle/>
          <a:p>
            <a:pPr algn="ctr"/>
            <a:r>
              <a:rPr lang="en-US" sz="1200" b="1" dirty="0" smtClean="0"/>
              <a:t>ENGLISH-1A</a:t>
            </a:r>
          </a:p>
          <a:p>
            <a:pPr algn="ctr"/>
            <a:r>
              <a:rPr lang="en-US" sz="1200" dirty="0" smtClean="0"/>
              <a:t>Composition</a:t>
            </a:r>
          </a:p>
          <a:p>
            <a:pPr algn="ctr"/>
            <a:r>
              <a:rPr lang="en-US" sz="1200" dirty="0" smtClean="0"/>
              <a:t>(CSU and UC)</a:t>
            </a:r>
          </a:p>
          <a:p>
            <a:pPr algn="ctr"/>
            <a:r>
              <a:rPr lang="en-US" sz="1200" dirty="0" smtClean="0"/>
              <a:t>Transferable</a:t>
            </a:r>
          </a:p>
          <a:p>
            <a:pPr algn="ctr"/>
            <a:endParaRPr lang="en-US" sz="6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2667000" y="0"/>
            <a:ext cx="6477000" cy="609600"/>
          </a:xfrm>
        </p:spPr>
        <p:txBody>
          <a:bodyPr/>
          <a:lstStyle/>
          <a:p>
            <a:pPr eaLnBrk="1" hangingPunct="1"/>
            <a:r>
              <a:rPr lang="en-US" sz="3000" dirty="0" smtClean="0">
                <a:solidFill>
                  <a:srgbClr val="0099CC"/>
                </a:solidFill>
                <a:latin typeface="Bernard MT Condensed" pitchFamily="18" charset="0"/>
              </a:rPr>
              <a:t>Math Course Sequence</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796" y="609600"/>
            <a:ext cx="5160061" cy="6157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a:off x="5286703" y="4222531"/>
            <a:ext cx="1019503" cy="430887"/>
          </a:xfrm>
          <a:prstGeom prst="rect">
            <a:avLst/>
          </a:prstGeom>
          <a:solidFill>
            <a:srgbClr val="05FF76"/>
          </a:solidFill>
          <a:ln>
            <a:solidFill>
              <a:schemeClr val="tx1"/>
            </a:solidFill>
          </a:ln>
        </p:spPr>
        <p:txBody>
          <a:bodyPr wrap="square" rtlCol="0">
            <a:spAutoFit/>
          </a:bodyPr>
          <a:lstStyle/>
          <a:p>
            <a:pPr algn="ctr"/>
            <a:r>
              <a:rPr lang="en-US" sz="800" dirty="0" smtClean="0"/>
              <a:t>MATH 25</a:t>
            </a:r>
          </a:p>
          <a:p>
            <a:pPr algn="ctr"/>
            <a:r>
              <a:rPr lang="en-US" sz="700" dirty="0" smtClean="0"/>
              <a:t>College Algebra</a:t>
            </a:r>
          </a:p>
          <a:p>
            <a:pPr algn="ctr"/>
            <a:r>
              <a:rPr lang="en-US" sz="700" dirty="0" smtClean="0"/>
              <a:t>(CSU &amp; UC)</a:t>
            </a:r>
            <a:endParaRPr lang="en-US" sz="700" dirty="0"/>
          </a:p>
        </p:txBody>
      </p:sp>
      <p:sp>
        <p:nvSpPr>
          <p:cNvPr id="31" name="TextBox 30"/>
          <p:cNvSpPr txBox="1"/>
          <p:nvPr/>
        </p:nvSpPr>
        <p:spPr>
          <a:xfrm>
            <a:off x="7480738" y="4213329"/>
            <a:ext cx="974057" cy="430887"/>
          </a:xfrm>
          <a:prstGeom prst="rect">
            <a:avLst/>
          </a:prstGeom>
          <a:solidFill>
            <a:srgbClr val="05FF76"/>
          </a:solidFill>
          <a:ln>
            <a:solidFill>
              <a:schemeClr val="tx1"/>
            </a:solidFill>
          </a:ln>
        </p:spPr>
        <p:txBody>
          <a:bodyPr wrap="square" rtlCol="0">
            <a:spAutoFit/>
          </a:bodyPr>
          <a:lstStyle/>
          <a:p>
            <a:pPr algn="ctr"/>
            <a:r>
              <a:rPr lang="en-US" sz="800" dirty="0" smtClean="0"/>
              <a:t>SCSCI 10</a:t>
            </a:r>
          </a:p>
          <a:p>
            <a:pPr algn="ctr"/>
            <a:r>
              <a:rPr lang="en-US" sz="700" dirty="0" smtClean="0"/>
              <a:t>Statistics</a:t>
            </a:r>
          </a:p>
          <a:p>
            <a:pPr algn="ctr"/>
            <a:r>
              <a:rPr lang="en-US" sz="700" dirty="0" smtClean="0"/>
              <a:t>(CSU &amp; UC)</a:t>
            </a:r>
            <a:endParaRPr lang="en-US" sz="700" dirty="0"/>
          </a:p>
        </p:txBody>
      </p:sp>
      <p:sp>
        <p:nvSpPr>
          <p:cNvPr id="2" name="TextBox 1"/>
          <p:cNvSpPr txBox="1"/>
          <p:nvPr/>
        </p:nvSpPr>
        <p:spPr>
          <a:xfrm>
            <a:off x="4204137" y="4210710"/>
            <a:ext cx="1030014" cy="430887"/>
          </a:xfrm>
          <a:prstGeom prst="rect">
            <a:avLst/>
          </a:prstGeom>
          <a:solidFill>
            <a:srgbClr val="05FF76"/>
          </a:solidFill>
          <a:ln>
            <a:solidFill>
              <a:schemeClr val="tx1"/>
            </a:solidFill>
          </a:ln>
        </p:spPr>
        <p:txBody>
          <a:bodyPr wrap="square" rtlCol="0">
            <a:spAutoFit/>
          </a:bodyPr>
          <a:lstStyle/>
          <a:p>
            <a:pPr algn="ctr"/>
            <a:r>
              <a:rPr lang="en-US" sz="800" dirty="0" smtClean="0"/>
              <a:t>STAT 10</a:t>
            </a:r>
          </a:p>
          <a:p>
            <a:pPr algn="ctr"/>
            <a:r>
              <a:rPr lang="en-US" sz="700" dirty="0" smtClean="0"/>
              <a:t>Elementary Statistics</a:t>
            </a:r>
          </a:p>
          <a:p>
            <a:pPr algn="ctr"/>
            <a:r>
              <a:rPr lang="en-US" sz="700" dirty="0" smtClean="0"/>
              <a:t>(CSU &amp; UC)</a:t>
            </a:r>
            <a:endParaRPr lang="en-US" sz="7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type="body" idx="1"/>
          </p:nvPr>
        </p:nvSpPr>
        <p:spPr>
          <a:xfrm>
            <a:off x="2743200" y="1600200"/>
            <a:ext cx="6324600" cy="4525963"/>
          </a:xfrm>
        </p:spPr>
        <p:txBody>
          <a:bodyPr/>
          <a:lstStyle/>
          <a:p>
            <a:pPr eaLnBrk="1" hangingPunct="1">
              <a:lnSpc>
                <a:spcPct val="90000"/>
              </a:lnSpc>
            </a:pPr>
            <a:r>
              <a:rPr lang="en-US" sz="3000" dirty="0" smtClean="0"/>
              <a:t>You have a total of 2 attempts to take the Assessment Test. </a:t>
            </a:r>
          </a:p>
          <a:p>
            <a:pPr eaLnBrk="1" hangingPunct="1">
              <a:lnSpc>
                <a:spcPct val="90000"/>
              </a:lnSpc>
            </a:pPr>
            <a:r>
              <a:rPr lang="en-US" sz="3000" dirty="0" smtClean="0"/>
              <a:t>You must wait a minimum of 3 months from the initial test date to re-test.</a:t>
            </a:r>
          </a:p>
          <a:p>
            <a:pPr eaLnBrk="1" hangingPunct="1">
              <a:lnSpc>
                <a:spcPct val="90000"/>
              </a:lnSpc>
            </a:pPr>
            <a:r>
              <a:rPr lang="en-US" sz="3000" dirty="0" smtClean="0"/>
              <a:t>Math 610 is a (non-credit) course designed to aid students who test in Math 510 or Math 520</a:t>
            </a:r>
          </a:p>
          <a:p>
            <a:pPr eaLnBrk="1" hangingPunct="1">
              <a:lnSpc>
                <a:spcPct val="90000"/>
              </a:lnSpc>
            </a:pPr>
            <a:r>
              <a:rPr lang="en-US" sz="3000" dirty="0" smtClean="0"/>
              <a:t>Math 625 is a (non-credit) course designed to aid students who test in Math 410 or Math 425</a:t>
            </a:r>
          </a:p>
        </p:txBody>
      </p:sp>
      <p:sp>
        <p:nvSpPr>
          <p:cNvPr id="17411" name="Rectangle 2"/>
          <p:cNvSpPr>
            <a:spLocks noGrp="1" noChangeArrowheads="1"/>
          </p:cNvSpPr>
          <p:nvPr>
            <p:ph type="title"/>
          </p:nvPr>
        </p:nvSpPr>
        <p:spPr>
          <a:xfrm>
            <a:off x="2667000" y="228600"/>
            <a:ext cx="6477000" cy="1189038"/>
          </a:xfrm>
        </p:spPr>
        <p:txBody>
          <a:bodyPr/>
          <a:lstStyle/>
          <a:p>
            <a:pPr eaLnBrk="1" hangingPunct="1"/>
            <a:r>
              <a:rPr lang="en-US" sz="3000" dirty="0" smtClean="0">
                <a:solidFill>
                  <a:srgbClr val="0099CC"/>
                </a:solidFill>
                <a:latin typeface="Bernard MT Condensed" pitchFamily="18" charset="0"/>
              </a:rPr>
              <a:t>Assessment Testing Information Cont…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667000" y="381000"/>
            <a:ext cx="6477000" cy="1143000"/>
          </a:xfrm>
        </p:spPr>
        <p:txBody>
          <a:bodyPr/>
          <a:lstStyle/>
          <a:p>
            <a:pPr eaLnBrk="1" hangingPunct="1"/>
            <a:r>
              <a:rPr lang="en-US" sz="3000" dirty="0" smtClean="0">
                <a:solidFill>
                  <a:srgbClr val="00B0F0"/>
                </a:solidFill>
                <a:latin typeface="Bernard MT Condensed" pitchFamily="18" charset="0"/>
              </a:rPr>
              <a:t>Assessment Testing Information Cont…</a:t>
            </a:r>
          </a:p>
        </p:txBody>
      </p:sp>
      <p:sp>
        <p:nvSpPr>
          <p:cNvPr id="18435" name="Rectangle 3"/>
          <p:cNvSpPr>
            <a:spLocks noGrp="1" noChangeArrowheads="1"/>
          </p:cNvSpPr>
          <p:nvPr>
            <p:ph idx="1"/>
          </p:nvPr>
        </p:nvSpPr>
        <p:spPr>
          <a:xfrm>
            <a:off x="2667000" y="1524000"/>
            <a:ext cx="6477000" cy="5334000"/>
          </a:xfrm>
        </p:spPr>
        <p:txBody>
          <a:bodyPr/>
          <a:lstStyle/>
          <a:p>
            <a:pPr eaLnBrk="1" hangingPunct="1">
              <a:lnSpc>
                <a:spcPct val="90000"/>
              </a:lnSpc>
            </a:pPr>
            <a:r>
              <a:rPr lang="en-US" sz="2400" dirty="0" smtClean="0"/>
              <a:t>You can take a sample test by going to:</a:t>
            </a:r>
          </a:p>
          <a:p>
            <a:pPr algn="ctr" eaLnBrk="1" hangingPunct="1">
              <a:lnSpc>
                <a:spcPct val="90000"/>
              </a:lnSpc>
              <a:buClr>
                <a:srgbClr val="FF9900"/>
              </a:buClr>
              <a:buFont typeface="Wingdings" pitchFamily="2" charset="2"/>
              <a:buNone/>
            </a:pPr>
            <a:r>
              <a:rPr lang="en-US" sz="2400" dirty="0" smtClean="0">
                <a:solidFill>
                  <a:srgbClr val="FF9900"/>
                </a:solidFill>
              </a:rPr>
              <a:t>	</a:t>
            </a:r>
            <a:r>
              <a:rPr lang="en-US" sz="2400" dirty="0" smtClean="0">
                <a:solidFill>
                  <a:srgbClr val="CC0000"/>
                </a:solidFill>
                <a:hlinkClick r:id="rId3"/>
              </a:rPr>
              <a:t>www.chaffey.edu/counseling/assessment</a:t>
            </a:r>
            <a:endParaRPr lang="en-US" sz="2400" dirty="0" smtClean="0">
              <a:solidFill>
                <a:srgbClr val="CC0000"/>
              </a:solidFill>
            </a:endParaRPr>
          </a:p>
          <a:p>
            <a:pPr algn="ctr" eaLnBrk="1" hangingPunct="1">
              <a:lnSpc>
                <a:spcPct val="90000"/>
              </a:lnSpc>
              <a:buClr>
                <a:srgbClr val="FF9900"/>
              </a:buClr>
              <a:buFont typeface="Wingdings" pitchFamily="2" charset="2"/>
              <a:buNone/>
            </a:pPr>
            <a:r>
              <a:rPr lang="en-US" sz="2400" b="1" u="sng" dirty="0" smtClean="0"/>
              <a:t>or</a:t>
            </a:r>
          </a:p>
          <a:p>
            <a:pPr algn="ctr" eaLnBrk="1" hangingPunct="1">
              <a:lnSpc>
                <a:spcPct val="90000"/>
              </a:lnSpc>
              <a:buClr>
                <a:srgbClr val="FF9900"/>
              </a:buClr>
              <a:buFont typeface="Wingdings" pitchFamily="2" charset="2"/>
              <a:buNone/>
            </a:pPr>
            <a:r>
              <a:rPr lang="en-US" sz="2200" dirty="0" smtClean="0">
                <a:solidFill>
                  <a:srgbClr val="CC0000"/>
                </a:solidFill>
                <a:hlinkClick r:id="rId4"/>
              </a:rPr>
              <a:t>www.collegeboard.com/students/testing/accuplacer</a:t>
            </a:r>
            <a:endParaRPr lang="en-US" sz="2200" dirty="0" smtClean="0">
              <a:solidFill>
                <a:srgbClr val="CC0000"/>
              </a:solidFill>
            </a:endParaRPr>
          </a:p>
          <a:p>
            <a:pPr eaLnBrk="1" hangingPunct="1">
              <a:lnSpc>
                <a:spcPct val="90000"/>
              </a:lnSpc>
              <a:buClr>
                <a:srgbClr val="FF9900"/>
              </a:buClr>
              <a:buFont typeface="Wingdings" pitchFamily="2" charset="2"/>
              <a:buNone/>
            </a:pPr>
            <a:endParaRPr lang="en-US" sz="600" dirty="0" smtClean="0">
              <a:solidFill>
                <a:srgbClr val="CC0000"/>
              </a:solidFill>
            </a:endParaRPr>
          </a:p>
          <a:p>
            <a:pPr eaLnBrk="1" hangingPunct="1">
              <a:lnSpc>
                <a:spcPct val="90000"/>
              </a:lnSpc>
            </a:pPr>
            <a:r>
              <a:rPr lang="en-US" sz="2400" dirty="0" smtClean="0"/>
              <a:t>There are sample test questions in your booklet.</a:t>
            </a:r>
          </a:p>
          <a:p>
            <a:pPr eaLnBrk="1" hangingPunct="1">
              <a:lnSpc>
                <a:spcPct val="90000"/>
              </a:lnSpc>
            </a:pPr>
            <a:endParaRPr lang="en-US" sz="600" dirty="0" smtClean="0"/>
          </a:p>
          <a:p>
            <a:pPr eaLnBrk="1" hangingPunct="1">
              <a:lnSpc>
                <a:spcPct val="90000"/>
              </a:lnSpc>
            </a:pPr>
            <a:r>
              <a:rPr lang="en-US" sz="2400" b="1" dirty="0" smtClean="0">
                <a:solidFill>
                  <a:srgbClr val="FF9900"/>
                </a:solidFill>
              </a:rPr>
              <a:t>No calculators</a:t>
            </a:r>
            <a:r>
              <a:rPr lang="en-US" sz="2400" dirty="0" smtClean="0">
                <a:solidFill>
                  <a:srgbClr val="FF9900"/>
                </a:solidFill>
              </a:rPr>
              <a:t> </a:t>
            </a:r>
            <a:r>
              <a:rPr lang="en-US" sz="2400" dirty="0" smtClean="0"/>
              <a:t>allowed for the Math portion of the assessment test. (Please review basic math, including fractions and percentages PRIOR to testing).</a:t>
            </a:r>
          </a:p>
          <a:p>
            <a:pPr eaLnBrk="1" hangingPunct="1">
              <a:lnSpc>
                <a:spcPct val="90000"/>
              </a:lnSpc>
            </a:pPr>
            <a:endParaRPr lang="en-US" sz="600" dirty="0" smtClean="0"/>
          </a:p>
          <a:p>
            <a:pPr eaLnBrk="1" hangingPunct="1">
              <a:lnSpc>
                <a:spcPct val="90000"/>
              </a:lnSpc>
            </a:pPr>
            <a:r>
              <a:rPr lang="en-US" sz="2400" dirty="0" smtClean="0"/>
              <a:t>Don’t forget to</a:t>
            </a:r>
            <a:r>
              <a:rPr lang="en-US" sz="2400" dirty="0" smtClean="0">
                <a:solidFill>
                  <a:srgbClr val="FF9900"/>
                </a:solidFill>
              </a:rPr>
              <a:t> </a:t>
            </a:r>
            <a:r>
              <a:rPr lang="en-US" sz="2400" b="1" dirty="0" smtClean="0">
                <a:solidFill>
                  <a:srgbClr val="FF9900"/>
                </a:solidFill>
              </a:rPr>
              <a:t>bring a picture ID</a:t>
            </a:r>
            <a:r>
              <a:rPr lang="en-US" sz="2400" dirty="0" smtClean="0">
                <a:solidFill>
                  <a:srgbClr val="FF9900"/>
                </a:solidFill>
              </a:rPr>
              <a:t> </a:t>
            </a:r>
            <a:r>
              <a:rPr lang="en-US" sz="2400" dirty="0" smtClean="0"/>
              <a:t>when you test.</a:t>
            </a:r>
          </a:p>
          <a:p>
            <a:pPr algn="ctr" eaLnBrk="1" hangingPunct="1">
              <a:lnSpc>
                <a:spcPct val="90000"/>
              </a:lnSpc>
              <a:buClr>
                <a:srgbClr val="FF9900"/>
              </a:buClr>
              <a:buFont typeface="Wingdings" pitchFamily="2" charset="2"/>
              <a:buNone/>
            </a:pPr>
            <a:r>
              <a:rPr lang="en-US" sz="2400" i="1" dirty="0" smtClean="0"/>
              <a:t>Please take this test seriously!</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43200" y="274638"/>
            <a:ext cx="5943600" cy="1143000"/>
          </a:xfrm>
        </p:spPr>
        <p:txBody>
          <a:bodyPr/>
          <a:lstStyle/>
          <a:p>
            <a:r>
              <a:rPr lang="en-US" sz="3000" dirty="0" smtClean="0">
                <a:solidFill>
                  <a:srgbClr val="00B0F0"/>
                </a:solidFill>
                <a:latin typeface="Bernard MT Condensed" pitchFamily="18" charset="0"/>
              </a:rPr>
              <a:t>ME 1</a:t>
            </a:r>
            <a:r>
              <a:rPr lang="en-US" sz="3000" baseline="30000" dirty="0" smtClean="0">
                <a:solidFill>
                  <a:srgbClr val="00B0F0"/>
                </a:solidFill>
                <a:latin typeface="Bernard MT Condensed" pitchFamily="18" charset="0"/>
              </a:rPr>
              <a:t>st</a:t>
            </a:r>
            <a:r>
              <a:rPr lang="en-US" sz="3000" dirty="0" smtClean="0">
                <a:solidFill>
                  <a:srgbClr val="00B0F0"/>
                </a:solidFill>
                <a:latin typeface="Bernard MT Condensed" pitchFamily="18" charset="0"/>
              </a:rPr>
              <a:t> </a:t>
            </a:r>
            <a:endParaRPr lang="en-US" sz="3000" dirty="0" smtClean="0">
              <a:latin typeface="Bernard MT Condensed" pitchFamily="18" charset="0"/>
            </a:endParaRPr>
          </a:p>
        </p:txBody>
      </p:sp>
      <p:sp>
        <p:nvSpPr>
          <p:cNvPr id="19459" name="Content Placeholder 2"/>
          <p:cNvSpPr>
            <a:spLocks noGrp="1"/>
          </p:cNvSpPr>
          <p:nvPr>
            <p:ph idx="1"/>
          </p:nvPr>
        </p:nvSpPr>
        <p:spPr>
          <a:xfrm>
            <a:off x="2743200" y="1219200"/>
            <a:ext cx="6248400" cy="5486400"/>
          </a:xfrm>
        </p:spPr>
        <p:txBody>
          <a:bodyPr/>
          <a:lstStyle/>
          <a:p>
            <a:r>
              <a:rPr lang="en-US" sz="2800" dirty="0" smtClean="0"/>
              <a:t>Is a special program designed to help new students start college right.</a:t>
            </a:r>
          </a:p>
          <a:p>
            <a:endParaRPr lang="en-US" sz="2800" dirty="0" smtClean="0"/>
          </a:p>
          <a:p>
            <a:r>
              <a:rPr lang="en-US" sz="2800" dirty="0" smtClean="0"/>
              <a:t>Gives students an opportunity to receive privileged registration opportunities for 3 semesters if you earn an eligible assessment/placement recommendation of </a:t>
            </a:r>
            <a:r>
              <a:rPr lang="en-US" sz="2800" dirty="0" smtClean="0">
                <a:solidFill>
                  <a:srgbClr val="FF0000"/>
                </a:solidFill>
              </a:rPr>
              <a:t>English 475 </a:t>
            </a:r>
            <a:r>
              <a:rPr lang="en-US" sz="2800" dirty="0" smtClean="0"/>
              <a:t>and </a:t>
            </a:r>
            <a:r>
              <a:rPr lang="en-US" sz="2800" dirty="0" smtClean="0">
                <a:solidFill>
                  <a:srgbClr val="FF0000"/>
                </a:solidFill>
              </a:rPr>
              <a:t>Math 410.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a:xfrm>
            <a:off x="3124200" y="274638"/>
            <a:ext cx="5562600" cy="1143000"/>
          </a:xfrm>
        </p:spPr>
        <p:txBody>
          <a:bodyPr/>
          <a:lstStyle/>
          <a:p>
            <a:r>
              <a:rPr lang="en-US" sz="3000" dirty="0" smtClean="0">
                <a:solidFill>
                  <a:srgbClr val="00B0F0"/>
                </a:solidFill>
                <a:latin typeface="Bernard MT Condensed" pitchFamily="18" charset="0"/>
              </a:rPr>
              <a:t>ME 1</a:t>
            </a:r>
            <a:r>
              <a:rPr lang="en-US" sz="3000" baseline="30000" dirty="0" smtClean="0">
                <a:solidFill>
                  <a:srgbClr val="00B0F0"/>
                </a:solidFill>
                <a:latin typeface="Bernard MT Condensed" pitchFamily="18" charset="0"/>
              </a:rPr>
              <a:t>st</a:t>
            </a:r>
            <a:r>
              <a:rPr lang="en-US" sz="3000" dirty="0" smtClean="0">
                <a:solidFill>
                  <a:srgbClr val="00B0F0"/>
                </a:solidFill>
                <a:latin typeface="Bernard MT Condensed" pitchFamily="18" charset="0"/>
              </a:rPr>
              <a:t> Benefits</a:t>
            </a:r>
            <a:endParaRPr lang="en-US" sz="3000" dirty="0" smtClean="0">
              <a:latin typeface="Bernard MT Condensed" pitchFamily="18" charset="0"/>
            </a:endParaRPr>
          </a:p>
        </p:txBody>
      </p:sp>
      <p:sp>
        <p:nvSpPr>
          <p:cNvPr id="20483" name="Content Placeholder 2"/>
          <p:cNvSpPr>
            <a:spLocks noGrp="1"/>
          </p:cNvSpPr>
          <p:nvPr>
            <p:ph idx="1"/>
          </p:nvPr>
        </p:nvSpPr>
        <p:spPr>
          <a:xfrm>
            <a:off x="3124200" y="1447800"/>
            <a:ext cx="5715000" cy="5105400"/>
          </a:xfrm>
        </p:spPr>
        <p:txBody>
          <a:bodyPr/>
          <a:lstStyle/>
          <a:p>
            <a:pPr marL="0" indent="0">
              <a:buNone/>
            </a:pPr>
            <a:r>
              <a:rPr lang="en-US" dirty="0" smtClean="0"/>
              <a:t>1. 	Privileged registration for 3	semesters</a:t>
            </a:r>
          </a:p>
          <a:p>
            <a:pPr marL="0" indent="0">
              <a:buNone/>
            </a:pPr>
            <a:r>
              <a:rPr lang="en-US" dirty="0" smtClean="0"/>
              <a:t>2.  	Comprehensive educational 	planning session with a 	counselor</a:t>
            </a:r>
          </a:p>
          <a:p>
            <a:pPr marL="0" indent="0">
              <a:buNone/>
            </a:pPr>
            <a:r>
              <a:rPr lang="en-US" dirty="0" smtClean="0"/>
              <a:t>3.  	Completion of key degree 	requirements at the 	beginning of their college 	coursework sequences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2743200" y="274638"/>
            <a:ext cx="5943600" cy="1143000"/>
          </a:xfrm>
        </p:spPr>
        <p:txBody>
          <a:bodyPr/>
          <a:lstStyle/>
          <a:p>
            <a:pPr eaLnBrk="1" hangingPunct="1"/>
            <a:r>
              <a:rPr lang="en-US" sz="3000" dirty="0" smtClean="0">
                <a:solidFill>
                  <a:srgbClr val="0099CC"/>
                </a:solidFill>
                <a:latin typeface="Bernard MT Condensed" pitchFamily="18" charset="0"/>
              </a:rPr>
              <a:t>Early Assessment Program</a:t>
            </a:r>
          </a:p>
        </p:txBody>
      </p:sp>
      <p:sp>
        <p:nvSpPr>
          <p:cNvPr id="21507" name="Rectangle 3"/>
          <p:cNvSpPr>
            <a:spLocks noGrp="1"/>
          </p:cNvSpPr>
          <p:nvPr>
            <p:ph type="body" idx="1"/>
          </p:nvPr>
        </p:nvSpPr>
        <p:spPr>
          <a:xfrm>
            <a:off x="2819400" y="1600200"/>
            <a:ext cx="6019800" cy="4953000"/>
          </a:xfrm>
        </p:spPr>
        <p:txBody>
          <a:bodyPr/>
          <a:lstStyle/>
          <a:p>
            <a:pPr eaLnBrk="1" hangingPunct="1"/>
            <a:r>
              <a:rPr lang="en-US" sz="3000" dirty="0" smtClean="0"/>
              <a:t>The Early Assessment Program (EAP) measures students college-level readiness for English and Math in your junior year of high school during STAR testing.</a:t>
            </a:r>
          </a:p>
          <a:p>
            <a:pPr eaLnBrk="1" hangingPunct="1"/>
            <a:endParaRPr lang="en-US" sz="1600" dirty="0" smtClean="0"/>
          </a:p>
          <a:p>
            <a:pPr eaLnBrk="1" hangingPunct="1"/>
            <a:r>
              <a:rPr lang="en-US" sz="3000" dirty="0" smtClean="0"/>
              <a:t>If you took the EAP Test you will receive a copy of your results along with your STAR results during your Senior year.</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2674965" y="-2628"/>
            <a:ext cx="6433021" cy="1143000"/>
          </a:xfrm>
        </p:spPr>
        <p:txBody>
          <a:bodyPr/>
          <a:lstStyle/>
          <a:p>
            <a:pPr eaLnBrk="1" hangingPunct="1"/>
            <a:r>
              <a:rPr lang="en-US" sz="3000" dirty="0" smtClean="0">
                <a:solidFill>
                  <a:srgbClr val="0099CC"/>
                </a:solidFill>
                <a:latin typeface="Bernard MT Condensed" pitchFamily="18" charset="0"/>
              </a:rPr>
              <a:t>EAP Test</a:t>
            </a:r>
          </a:p>
        </p:txBody>
      </p:sp>
      <p:sp>
        <p:nvSpPr>
          <p:cNvPr id="22531" name="Rectangle 3"/>
          <p:cNvSpPr>
            <a:spLocks noGrp="1"/>
          </p:cNvSpPr>
          <p:nvPr>
            <p:ph type="body" idx="1"/>
          </p:nvPr>
        </p:nvSpPr>
        <p:spPr>
          <a:xfrm>
            <a:off x="2743200" y="1014248"/>
            <a:ext cx="6248400" cy="3633952"/>
          </a:xfrm>
        </p:spPr>
        <p:txBody>
          <a:bodyPr/>
          <a:lstStyle/>
          <a:p>
            <a:pPr eaLnBrk="1" hangingPunct="1"/>
            <a:r>
              <a:rPr lang="en-US" sz="2800" dirty="0" smtClean="0"/>
              <a:t>If you took the EAP Test during</a:t>
            </a:r>
          </a:p>
          <a:p>
            <a:pPr eaLnBrk="1" hangingPunct="1">
              <a:buFont typeface="Arial" charset="0"/>
              <a:buNone/>
            </a:pPr>
            <a:r>
              <a:rPr lang="en-US" sz="2800" dirty="0" smtClean="0"/>
              <a:t>	STAR testing, go to </a:t>
            </a:r>
            <a:r>
              <a:rPr lang="en-US" sz="2800" dirty="0" smtClean="0">
                <a:hlinkClick r:id="rId3"/>
              </a:rPr>
              <a:t>www.collegeEAP.org</a:t>
            </a:r>
            <a:endParaRPr lang="en-US" sz="2800" dirty="0" smtClean="0"/>
          </a:p>
          <a:p>
            <a:pPr eaLnBrk="1" hangingPunct="1">
              <a:buFont typeface="Arial" charset="0"/>
              <a:buNone/>
            </a:pPr>
            <a:r>
              <a:rPr lang="en-US" sz="2800" dirty="0" smtClean="0"/>
              <a:t>	to download your results. If you received “college ready”, please bring your EAP results to the assessment test session so that we can waive your assessment test in either English and/or math.</a:t>
            </a:r>
          </a:p>
        </p:txBody>
      </p:sp>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6497" y="4572000"/>
            <a:ext cx="6433021"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2667000" y="76200"/>
            <a:ext cx="6477000" cy="914400"/>
          </a:xfrm>
        </p:spPr>
        <p:txBody>
          <a:bodyPr/>
          <a:lstStyle/>
          <a:p>
            <a:pPr eaLnBrk="1" hangingPunct="1"/>
            <a:r>
              <a:rPr lang="en-US" sz="3000" dirty="0" smtClean="0">
                <a:solidFill>
                  <a:srgbClr val="0099CC"/>
                </a:solidFill>
                <a:latin typeface="Bernard MT Condensed" pitchFamily="18" charset="0"/>
              </a:rPr>
              <a:t>EAP Scores</a:t>
            </a:r>
          </a:p>
        </p:txBody>
      </p:sp>
      <p:sp>
        <p:nvSpPr>
          <p:cNvPr id="23555" name="Rectangle 3"/>
          <p:cNvSpPr>
            <a:spLocks noGrp="1"/>
          </p:cNvSpPr>
          <p:nvPr>
            <p:ph type="body" idx="1"/>
          </p:nvPr>
        </p:nvSpPr>
        <p:spPr>
          <a:xfrm>
            <a:off x="2819400" y="914400"/>
            <a:ext cx="6172200" cy="5715000"/>
          </a:xfrm>
        </p:spPr>
        <p:txBody>
          <a:bodyPr/>
          <a:lstStyle/>
          <a:p>
            <a:pPr eaLnBrk="1" hangingPunct="1"/>
            <a:r>
              <a:rPr lang="en-US" sz="2000" dirty="0" smtClean="0"/>
              <a:t>“College Ready” on the EAP test for English </a:t>
            </a:r>
            <a:r>
              <a:rPr lang="en-US" sz="2000" dirty="0" smtClean="0">
                <a:solidFill>
                  <a:srgbClr val="FF0000"/>
                </a:solidFill>
              </a:rPr>
              <a:t>EXEMPTS </a:t>
            </a:r>
            <a:r>
              <a:rPr lang="en-US" sz="2000" dirty="0" smtClean="0"/>
              <a:t>you from the Chaffey College Assessment and places you into ENGL 1A. </a:t>
            </a:r>
          </a:p>
          <a:p>
            <a:pPr eaLnBrk="1" hangingPunct="1"/>
            <a:endParaRPr lang="en-US" sz="800" dirty="0" smtClean="0"/>
          </a:p>
          <a:p>
            <a:pPr eaLnBrk="1" hangingPunct="1">
              <a:lnSpc>
                <a:spcPct val="80000"/>
              </a:lnSpc>
            </a:pPr>
            <a:r>
              <a:rPr lang="en-US" sz="2000" dirty="0" smtClean="0"/>
              <a:t>“College Ready</a:t>
            </a:r>
            <a:r>
              <a:rPr lang="en-US" sz="2000" dirty="0"/>
              <a:t>” on the </a:t>
            </a:r>
            <a:r>
              <a:rPr lang="en-US" sz="2000" dirty="0" smtClean="0"/>
              <a:t>EAP test </a:t>
            </a:r>
            <a:r>
              <a:rPr lang="en-US" sz="2000" dirty="0"/>
              <a:t>for math </a:t>
            </a:r>
            <a:r>
              <a:rPr lang="en-US" sz="2000" dirty="0" smtClean="0">
                <a:solidFill>
                  <a:srgbClr val="FF0000"/>
                </a:solidFill>
              </a:rPr>
              <a:t>EXEMPTS</a:t>
            </a:r>
            <a:r>
              <a:rPr lang="en-US" sz="2000" dirty="0" smtClean="0"/>
              <a:t> </a:t>
            </a:r>
            <a:r>
              <a:rPr lang="en-US" sz="2000" dirty="0"/>
              <a:t>you </a:t>
            </a:r>
            <a:r>
              <a:rPr lang="en-US" sz="2000" dirty="0" smtClean="0"/>
              <a:t>from the </a:t>
            </a:r>
            <a:r>
              <a:rPr lang="en-US" sz="2000" dirty="0"/>
              <a:t>Chaffey College </a:t>
            </a:r>
            <a:r>
              <a:rPr lang="en-US" sz="2000" dirty="0" smtClean="0"/>
              <a:t>Assessment and </a:t>
            </a:r>
            <a:r>
              <a:rPr lang="en-US" sz="2000" dirty="0"/>
              <a:t>places you </a:t>
            </a:r>
            <a:r>
              <a:rPr lang="en-US" sz="2000" dirty="0" smtClean="0"/>
              <a:t>into </a:t>
            </a:r>
            <a:r>
              <a:rPr lang="en-US" sz="2000" dirty="0"/>
              <a:t>Math 25</a:t>
            </a:r>
            <a:r>
              <a:rPr lang="en-US" sz="2000" dirty="0" smtClean="0"/>
              <a:t>.</a:t>
            </a:r>
          </a:p>
          <a:p>
            <a:pPr eaLnBrk="1" hangingPunct="1">
              <a:lnSpc>
                <a:spcPct val="80000"/>
              </a:lnSpc>
              <a:buNone/>
            </a:pPr>
            <a:endParaRPr lang="en-US" sz="800" dirty="0" smtClean="0"/>
          </a:p>
          <a:p>
            <a:pPr eaLnBrk="1" hangingPunct="1">
              <a:lnSpc>
                <a:spcPct val="80000"/>
              </a:lnSpc>
            </a:pPr>
            <a:r>
              <a:rPr lang="en-US" sz="2000" dirty="0" smtClean="0"/>
              <a:t>If you scored “Conditionally Ready” for math, then you need to complete a math course your senior year in high school that has a prerequisite of Alg. 2 and pass with a C or better. </a:t>
            </a:r>
            <a:r>
              <a:rPr lang="en-US" sz="2000" dirty="0"/>
              <a:t>Turn in your official high school transcripts to Admissions and Records.  Then bring your EAP results to the Counseling Department to clear the prerequisite to be eligible for MATH-25.</a:t>
            </a:r>
            <a:endParaRPr lang="en-US" sz="2000" dirty="0" smtClean="0"/>
          </a:p>
          <a:p>
            <a:pPr eaLnBrk="1" hangingPunct="1">
              <a:lnSpc>
                <a:spcPct val="80000"/>
              </a:lnSpc>
            </a:pPr>
            <a:endParaRPr lang="en-US" sz="800" dirty="0" smtClean="0"/>
          </a:p>
          <a:p>
            <a:pPr lvl="0" eaLnBrk="1" hangingPunct="1">
              <a:lnSpc>
                <a:spcPct val="80000"/>
              </a:lnSpc>
            </a:pPr>
            <a:r>
              <a:rPr lang="en-US" sz="2000" dirty="0" smtClean="0"/>
              <a:t>If you scored “Conditionally </a:t>
            </a:r>
            <a:r>
              <a:rPr lang="en-US" sz="2000" dirty="0"/>
              <a:t>Ready” for English and completed Expository Reading and Writing Curriculum (ERWC) at your high school and pass with a C or better (C- does not count</a:t>
            </a:r>
            <a:r>
              <a:rPr lang="en-US" sz="2000" dirty="0" smtClean="0"/>
              <a:t>). </a:t>
            </a:r>
            <a:r>
              <a:rPr lang="en-US" sz="2000" dirty="0"/>
              <a:t>Turn in your official high school transcripts to Admissions and Records.  Then bring your EAP results to the Counseling Department to clear the prerequisite to be eligible for ENGL-1A.</a:t>
            </a:r>
            <a:endParaRPr lang="en-US" sz="2200" dirty="0" smtClean="0"/>
          </a:p>
          <a:p>
            <a:pPr eaLnBrk="1" hangingPunct="1">
              <a:lnSpc>
                <a:spcPct val="80000"/>
              </a:lnSpc>
              <a:buNone/>
            </a:pPr>
            <a:endParaRPr lang="en-US" sz="1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667000" y="304800"/>
            <a:ext cx="6477000" cy="1066800"/>
          </a:xfrm>
        </p:spPr>
        <p:txBody>
          <a:bodyPr/>
          <a:lstStyle/>
          <a:p>
            <a:pPr eaLnBrk="1" hangingPunct="1"/>
            <a:r>
              <a:rPr lang="en-US" sz="2800" dirty="0" smtClean="0">
                <a:solidFill>
                  <a:srgbClr val="00B0F0"/>
                </a:solidFill>
                <a:latin typeface="Bernard MT Condensed" pitchFamily="18" charset="0"/>
              </a:rPr>
              <a:t>What is Extended Opportunities Programs &amp; Services (EOPS)?</a:t>
            </a:r>
          </a:p>
        </p:txBody>
      </p:sp>
      <p:sp>
        <p:nvSpPr>
          <p:cNvPr id="25603" name="Rectangle 4"/>
          <p:cNvSpPr>
            <a:spLocks noGrp="1" noChangeArrowheads="1"/>
          </p:cNvSpPr>
          <p:nvPr>
            <p:ph idx="1"/>
          </p:nvPr>
        </p:nvSpPr>
        <p:spPr>
          <a:xfrm>
            <a:off x="2743200" y="1676400"/>
            <a:ext cx="6248400" cy="5029200"/>
          </a:xfrm>
        </p:spPr>
        <p:txBody>
          <a:bodyPr/>
          <a:lstStyle/>
          <a:p>
            <a:pPr eaLnBrk="1" hangingPunct="1"/>
            <a:r>
              <a:rPr lang="en-US" sz="2600" dirty="0" smtClean="0"/>
              <a:t>EOPS is a state funded program established in 1969</a:t>
            </a:r>
          </a:p>
          <a:p>
            <a:pPr eaLnBrk="1" hangingPunct="1"/>
            <a:r>
              <a:rPr lang="en-US" sz="2600" dirty="0" smtClean="0"/>
              <a:t>Supports qualified students whose educational and socioeconomic backgrounds might prevent them from successfully attending college</a:t>
            </a:r>
          </a:p>
          <a:p>
            <a:pPr eaLnBrk="1" hangingPunct="1"/>
            <a:r>
              <a:rPr lang="en-US" sz="2600" dirty="0" smtClean="0"/>
              <a:t>The mission of EOPS is to  assist students to succeed in their academic goal to obtain a Certificate, Associate Degree, and/or transfer to a university</a:t>
            </a:r>
          </a:p>
          <a:p>
            <a:pPr eaLnBrk="1" hangingPunct="1"/>
            <a:r>
              <a:rPr lang="en-US" sz="2600" dirty="0"/>
              <a:t>Ensures student retention</a:t>
            </a:r>
          </a:p>
          <a:p>
            <a:pPr marL="0" indent="0" algn="ctr" eaLnBrk="1" hangingPunct="1">
              <a:buNone/>
            </a:pPr>
            <a:endParaRPr lang="en-US" sz="600" dirty="0" smtClean="0">
              <a:hlinkClick r:id="rId3"/>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67000" y="381000"/>
            <a:ext cx="6477000" cy="1143000"/>
          </a:xfrm>
          <a:noFill/>
        </p:spPr>
        <p:txBody>
          <a:bodyPr/>
          <a:lstStyle/>
          <a:p>
            <a:pPr eaLnBrk="1" hangingPunct="1"/>
            <a:r>
              <a:rPr lang="en-US" sz="3000" dirty="0" smtClean="0">
                <a:solidFill>
                  <a:srgbClr val="00B0F0"/>
                </a:solidFill>
                <a:latin typeface="Bernard MT Condensed" pitchFamily="18" charset="0"/>
              </a:rPr>
              <a:t>What will I learn today?</a:t>
            </a:r>
          </a:p>
        </p:txBody>
      </p:sp>
      <p:sp>
        <p:nvSpPr>
          <p:cNvPr id="3075" name="Rectangle 3"/>
          <p:cNvSpPr>
            <a:spLocks noGrp="1" noChangeArrowheads="1"/>
          </p:cNvSpPr>
          <p:nvPr>
            <p:ph idx="1"/>
          </p:nvPr>
        </p:nvSpPr>
        <p:spPr>
          <a:xfrm>
            <a:off x="2667000" y="1524000"/>
            <a:ext cx="6400800" cy="5105400"/>
          </a:xfrm>
        </p:spPr>
        <p:txBody>
          <a:bodyPr/>
          <a:lstStyle/>
          <a:p>
            <a:pPr marL="590550" indent="-590550" eaLnBrk="1" hangingPunct="1">
              <a:lnSpc>
                <a:spcPct val="80000"/>
              </a:lnSpc>
              <a:buFont typeface="Wingdings" pitchFamily="2" charset="2"/>
              <a:buAutoNum type="arabicPeriod"/>
            </a:pPr>
            <a:r>
              <a:rPr lang="en-US" sz="2800" dirty="0" smtClean="0"/>
              <a:t>The components of the Senior Early Assessment Program</a:t>
            </a:r>
          </a:p>
          <a:p>
            <a:pPr marL="590550" indent="-590550" eaLnBrk="1" hangingPunct="1">
              <a:lnSpc>
                <a:spcPct val="80000"/>
              </a:lnSpc>
              <a:buFont typeface="Wingdings" pitchFamily="2" charset="2"/>
              <a:buAutoNum type="arabicPeriod"/>
            </a:pPr>
            <a:endParaRPr lang="en-US" sz="600" dirty="0" smtClean="0"/>
          </a:p>
          <a:p>
            <a:pPr marL="590550" indent="-590550" eaLnBrk="1" hangingPunct="1">
              <a:lnSpc>
                <a:spcPct val="80000"/>
              </a:lnSpc>
              <a:buFont typeface="Wingdings" pitchFamily="2" charset="2"/>
              <a:buAutoNum type="arabicPeriod"/>
            </a:pPr>
            <a:r>
              <a:rPr lang="en-US" sz="2800" dirty="0" smtClean="0"/>
              <a:t>Financial Aid Information</a:t>
            </a:r>
          </a:p>
          <a:p>
            <a:pPr marL="1390650" lvl="2" indent="-590550" eaLnBrk="1" hangingPunct="1">
              <a:lnSpc>
                <a:spcPct val="80000"/>
              </a:lnSpc>
              <a:buFont typeface="Arial" pitchFamily="34" charset="0"/>
              <a:buChar char="•"/>
            </a:pPr>
            <a:r>
              <a:rPr lang="en-US" sz="2000" dirty="0" smtClean="0"/>
              <a:t>AB540</a:t>
            </a:r>
          </a:p>
          <a:p>
            <a:pPr marL="590550" indent="-590550" eaLnBrk="1" hangingPunct="1">
              <a:lnSpc>
                <a:spcPct val="80000"/>
              </a:lnSpc>
              <a:buClr>
                <a:srgbClr val="FF9900"/>
              </a:buClr>
              <a:buFont typeface="Wingdings" pitchFamily="2" charset="2"/>
              <a:buAutoNum type="arabicPeriod"/>
            </a:pPr>
            <a:endParaRPr lang="en-US" sz="600" dirty="0" smtClean="0"/>
          </a:p>
          <a:p>
            <a:pPr marL="590550" indent="-590550" eaLnBrk="1" hangingPunct="1">
              <a:lnSpc>
                <a:spcPct val="80000"/>
              </a:lnSpc>
              <a:buFont typeface="Wingdings" pitchFamily="2" charset="2"/>
              <a:buAutoNum type="arabicPeriod"/>
            </a:pPr>
            <a:r>
              <a:rPr lang="en-US" sz="2800" dirty="0" smtClean="0"/>
              <a:t>Assessment</a:t>
            </a:r>
          </a:p>
          <a:p>
            <a:pPr marL="1390650" lvl="2" indent="-590550" eaLnBrk="1" hangingPunct="1">
              <a:lnSpc>
                <a:spcPct val="80000"/>
              </a:lnSpc>
              <a:buFont typeface="Arial" pitchFamily="34" charset="0"/>
              <a:buChar char="•"/>
            </a:pPr>
            <a:r>
              <a:rPr lang="en-US" sz="1800" dirty="0" smtClean="0"/>
              <a:t>ME 1</a:t>
            </a:r>
            <a:r>
              <a:rPr lang="en-US" sz="1800" baseline="30000" dirty="0" smtClean="0"/>
              <a:t>st</a:t>
            </a:r>
            <a:r>
              <a:rPr lang="en-US" sz="1800" dirty="0" smtClean="0"/>
              <a:t> Program</a:t>
            </a:r>
          </a:p>
          <a:p>
            <a:pPr marL="1390650" lvl="2" indent="-590550" eaLnBrk="1" hangingPunct="1">
              <a:lnSpc>
                <a:spcPct val="80000"/>
              </a:lnSpc>
              <a:buFont typeface="Arial" pitchFamily="34" charset="0"/>
              <a:buChar char="•"/>
            </a:pPr>
            <a:r>
              <a:rPr lang="en-US" sz="1800" dirty="0" smtClean="0"/>
              <a:t>EAP Results</a:t>
            </a:r>
          </a:p>
          <a:p>
            <a:pPr marL="590550" indent="-590550" eaLnBrk="1" hangingPunct="1">
              <a:lnSpc>
                <a:spcPct val="80000"/>
              </a:lnSpc>
              <a:buClr>
                <a:srgbClr val="FF9900"/>
              </a:buClr>
              <a:buFont typeface="Wingdings" pitchFamily="2" charset="2"/>
              <a:buAutoNum type="arabicPeriod"/>
            </a:pPr>
            <a:endParaRPr lang="en-US" sz="600" dirty="0"/>
          </a:p>
          <a:p>
            <a:pPr marL="590550" indent="-590550" eaLnBrk="1" hangingPunct="1">
              <a:lnSpc>
                <a:spcPct val="80000"/>
              </a:lnSpc>
              <a:buFont typeface="Wingdings" pitchFamily="2" charset="2"/>
              <a:buAutoNum type="arabicPeriod"/>
            </a:pPr>
            <a:r>
              <a:rPr lang="en-US" sz="2800" dirty="0" smtClean="0"/>
              <a:t>Extended Opportunity Program &amp; Services (EOPS)</a:t>
            </a:r>
          </a:p>
          <a:p>
            <a:pPr marL="590550" indent="-590550" eaLnBrk="1" hangingPunct="1">
              <a:lnSpc>
                <a:spcPct val="80000"/>
              </a:lnSpc>
              <a:buFont typeface="Wingdings" pitchFamily="2" charset="2"/>
              <a:buAutoNum type="arabicPeriod"/>
            </a:pPr>
            <a:endParaRPr lang="en-US" sz="600" dirty="0" smtClean="0"/>
          </a:p>
          <a:p>
            <a:pPr marL="590550" indent="-590550" eaLnBrk="1" hangingPunct="1">
              <a:lnSpc>
                <a:spcPct val="80000"/>
              </a:lnSpc>
              <a:buFont typeface="Wingdings" pitchFamily="2" charset="2"/>
              <a:buAutoNum type="arabicPeriod"/>
            </a:pPr>
            <a:r>
              <a:rPr lang="en-US" sz="2800" dirty="0" smtClean="0"/>
              <a:t>Disabilities Program &amp; Services (DPS)</a:t>
            </a:r>
          </a:p>
          <a:p>
            <a:pPr marL="590550" indent="-590550" eaLnBrk="1" hangingPunct="1">
              <a:lnSpc>
                <a:spcPct val="80000"/>
              </a:lnSpc>
              <a:buFont typeface="Wingdings" pitchFamily="2" charset="2"/>
              <a:buAutoNum type="arabicPeriod"/>
            </a:pPr>
            <a:endParaRPr lang="en-US" sz="600" dirty="0"/>
          </a:p>
          <a:p>
            <a:pPr marL="590550" indent="-590550" eaLnBrk="1" hangingPunct="1">
              <a:lnSpc>
                <a:spcPct val="80000"/>
              </a:lnSpc>
              <a:buFont typeface="Wingdings" pitchFamily="2" charset="2"/>
              <a:buAutoNum type="arabicPeriod"/>
            </a:pPr>
            <a:r>
              <a:rPr lang="en-US" sz="2800" dirty="0" smtClean="0"/>
              <a:t>Counseling Session</a:t>
            </a:r>
          </a:p>
          <a:p>
            <a:pPr marL="590550" indent="-590550" eaLnBrk="1" hangingPunct="1">
              <a:lnSpc>
                <a:spcPct val="80000"/>
              </a:lnSpc>
              <a:buFont typeface="Wingdings" pitchFamily="2" charset="2"/>
              <a:buAutoNum type="arabicPeriod"/>
            </a:pP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667000" y="274638"/>
            <a:ext cx="6477000" cy="1143000"/>
          </a:xfrm>
        </p:spPr>
        <p:txBody>
          <a:bodyPr/>
          <a:lstStyle/>
          <a:p>
            <a:pPr eaLnBrk="1" hangingPunct="1"/>
            <a:r>
              <a:rPr lang="en-US" sz="3000" dirty="0" smtClean="0">
                <a:solidFill>
                  <a:srgbClr val="00B0F0"/>
                </a:solidFill>
                <a:latin typeface="Bernard MT Condensed" pitchFamily="18" charset="0"/>
              </a:rPr>
              <a:t>Services offered through EOPS:</a:t>
            </a:r>
          </a:p>
        </p:txBody>
      </p:sp>
      <p:sp>
        <p:nvSpPr>
          <p:cNvPr id="26627" name="Rectangle 3"/>
          <p:cNvSpPr>
            <a:spLocks noGrp="1" noChangeArrowheads="1"/>
          </p:cNvSpPr>
          <p:nvPr>
            <p:ph idx="1"/>
          </p:nvPr>
        </p:nvSpPr>
        <p:spPr>
          <a:xfrm>
            <a:off x="2667000" y="1371600"/>
            <a:ext cx="6477000" cy="5486400"/>
          </a:xfrm>
        </p:spPr>
        <p:txBody>
          <a:bodyPr/>
          <a:lstStyle/>
          <a:p>
            <a:pPr eaLnBrk="1" hangingPunct="1"/>
            <a:r>
              <a:rPr lang="en-US" sz="2600" dirty="0" smtClean="0"/>
              <a:t>Counseling: academic &amp; limited personal counseling</a:t>
            </a:r>
          </a:p>
          <a:p>
            <a:pPr eaLnBrk="1" hangingPunct="1"/>
            <a:r>
              <a:rPr lang="en-US" sz="2600" dirty="0" smtClean="0"/>
              <a:t>Priority registration every semester</a:t>
            </a:r>
          </a:p>
          <a:p>
            <a:pPr eaLnBrk="1" hangingPunct="1"/>
            <a:r>
              <a:rPr lang="en-US" sz="2600" dirty="0" smtClean="0"/>
              <a:t>Orientation to college </a:t>
            </a:r>
            <a:r>
              <a:rPr lang="en-US" sz="2600" dirty="0"/>
              <a:t>c</a:t>
            </a:r>
            <a:r>
              <a:rPr lang="en-US" sz="2600" dirty="0" smtClean="0"/>
              <a:t>lasses</a:t>
            </a:r>
          </a:p>
          <a:p>
            <a:pPr eaLnBrk="1" hangingPunct="1"/>
            <a:r>
              <a:rPr lang="en-US" sz="2600" dirty="0" smtClean="0"/>
              <a:t>Cultural awareness </a:t>
            </a:r>
            <a:r>
              <a:rPr lang="en-US" sz="2600" dirty="0"/>
              <a:t>a</a:t>
            </a:r>
            <a:r>
              <a:rPr lang="en-US" sz="2600" dirty="0" smtClean="0"/>
              <a:t>ctivities</a:t>
            </a:r>
          </a:p>
          <a:p>
            <a:pPr eaLnBrk="1" hangingPunct="1"/>
            <a:r>
              <a:rPr lang="en-US" sz="2600" dirty="0" smtClean="0"/>
              <a:t>Book service to assist in purchasing textbooks</a:t>
            </a:r>
          </a:p>
          <a:p>
            <a:pPr eaLnBrk="1" hangingPunct="1"/>
            <a:r>
              <a:rPr lang="en-US" sz="2600" dirty="0" smtClean="0"/>
              <a:t>Transportation assistance</a:t>
            </a:r>
          </a:p>
          <a:p>
            <a:pPr eaLnBrk="1" hangingPunct="1"/>
            <a:r>
              <a:rPr lang="en-US" sz="2600" dirty="0" smtClean="0"/>
              <a:t>Foster youth specialized counseling services</a:t>
            </a:r>
          </a:p>
          <a:p>
            <a:pPr eaLnBrk="1" hangingPunct="1"/>
            <a:endParaRPr lang="en-US" sz="1000" dirty="0"/>
          </a:p>
          <a:p>
            <a:pPr marL="0" indent="0" algn="ctr" eaLnBrk="1" hangingPunct="1">
              <a:buNone/>
            </a:pPr>
            <a:r>
              <a:rPr lang="en-US" sz="2300" dirty="0">
                <a:hlinkClick r:id="rId3"/>
              </a:rPr>
              <a:t>www.chaffey.edu/eops</a:t>
            </a:r>
            <a:endParaRPr lang="en-US" sz="2300" dirty="0"/>
          </a:p>
          <a:p>
            <a:pPr marL="0" indent="0" algn="ctr" eaLnBrk="1" hangingPunct="1">
              <a:buNone/>
            </a:pPr>
            <a:r>
              <a:rPr lang="en-US" sz="2300" dirty="0"/>
              <a:t>Phone (909) </a:t>
            </a:r>
            <a:r>
              <a:rPr lang="en-US" sz="2300" dirty="0" smtClean="0"/>
              <a:t>652-6349 (Rancho Campus)</a:t>
            </a:r>
            <a:endParaRPr lang="en-US" sz="2300" dirty="0"/>
          </a:p>
          <a:p>
            <a:pPr eaLnBrk="1" hangingPunct="1"/>
            <a:endParaRPr lang="en-US" sz="2800" dirty="0" smtClean="0"/>
          </a:p>
          <a:p>
            <a:pPr eaLnBrk="1" hangingPunct="1"/>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667000" y="31531"/>
            <a:ext cx="6477000" cy="1143000"/>
          </a:xfrm>
        </p:spPr>
        <p:txBody>
          <a:bodyPr/>
          <a:lstStyle/>
          <a:p>
            <a:pPr eaLnBrk="1" hangingPunct="1"/>
            <a:r>
              <a:rPr lang="en-US" sz="3000" dirty="0" smtClean="0">
                <a:solidFill>
                  <a:srgbClr val="00B0F0"/>
                </a:solidFill>
                <a:latin typeface="Bernard MT Condensed" pitchFamily="18" charset="0"/>
              </a:rPr>
              <a:t>Eligibility Requirements for EOPS:</a:t>
            </a:r>
          </a:p>
        </p:txBody>
      </p:sp>
      <p:sp>
        <p:nvSpPr>
          <p:cNvPr id="26627" name="Rectangle 3"/>
          <p:cNvSpPr>
            <a:spLocks noGrp="1" noChangeArrowheads="1"/>
          </p:cNvSpPr>
          <p:nvPr>
            <p:ph idx="1"/>
          </p:nvPr>
        </p:nvSpPr>
        <p:spPr>
          <a:xfrm>
            <a:off x="2667000" y="1143000"/>
            <a:ext cx="6400800" cy="5638800"/>
          </a:xfrm>
        </p:spPr>
        <p:txBody>
          <a:bodyPr/>
          <a:lstStyle/>
          <a:p>
            <a:pPr lvl="0"/>
            <a:r>
              <a:rPr lang="en-US" sz="1900" dirty="0"/>
              <a:t>Be a high school graduate from the current school year</a:t>
            </a:r>
          </a:p>
          <a:p>
            <a:pPr lvl="0"/>
            <a:r>
              <a:rPr lang="en-US" sz="1900" dirty="0"/>
              <a:t>Qualify for a </a:t>
            </a:r>
            <a:r>
              <a:rPr lang="en-US" sz="1900" dirty="0" smtClean="0"/>
              <a:t>BOG </a:t>
            </a:r>
            <a:r>
              <a:rPr lang="en-US" sz="1900" dirty="0"/>
              <a:t>(fee waiver) type A or B as determined by the Financial Aid Office. Effective January 1</a:t>
            </a:r>
            <a:r>
              <a:rPr lang="en-US" sz="1900" baseline="30000" dirty="0"/>
              <a:t>st</a:t>
            </a:r>
            <a:r>
              <a:rPr lang="en-US" sz="1900" dirty="0"/>
              <a:t>, </a:t>
            </a:r>
            <a:r>
              <a:rPr lang="en-US" sz="1900" dirty="0" smtClean="0"/>
              <a:t>2013 </a:t>
            </a:r>
            <a:r>
              <a:rPr lang="en-US" sz="1900" dirty="0"/>
              <a:t>AB540 students will be eligible for a Board of Governors Fee Waiver (</a:t>
            </a:r>
            <a:r>
              <a:rPr lang="en-US" sz="1900" dirty="0" smtClean="0"/>
              <a:t>BOG). </a:t>
            </a:r>
            <a:r>
              <a:rPr lang="en-US" sz="1900" dirty="0"/>
              <a:t>For more information, visit </a:t>
            </a:r>
            <a:r>
              <a:rPr lang="en-US" sz="1900" u="sng" dirty="0">
                <a:hlinkClick r:id="rId3"/>
              </a:rPr>
              <a:t>https://dream.csac.ca.gov/</a:t>
            </a:r>
            <a:r>
              <a:rPr lang="en-US" sz="1900" dirty="0"/>
              <a:t>  </a:t>
            </a:r>
          </a:p>
          <a:p>
            <a:pPr lvl="0"/>
            <a:r>
              <a:rPr lang="en-US" sz="1900" dirty="0"/>
              <a:t>M</a:t>
            </a:r>
            <a:r>
              <a:rPr lang="en-US" sz="1900" dirty="0" smtClean="0"/>
              <a:t>eet </a:t>
            </a:r>
            <a:r>
              <a:rPr lang="en-US" sz="1900" b="1" u="sng" dirty="0">
                <a:solidFill>
                  <a:srgbClr val="FF0000"/>
                </a:solidFill>
              </a:rPr>
              <a:t>one</a:t>
            </a:r>
            <a:r>
              <a:rPr lang="en-US" sz="1900" dirty="0">
                <a:solidFill>
                  <a:srgbClr val="FF0000"/>
                </a:solidFill>
              </a:rPr>
              <a:t> </a:t>
            </a:r>
            <a:r>
              <a:rPr lang="en-US" sz="1900" dirty="0"/>
              <a:t>of the following EOPS criteria:</a:t>
            </a:r>
          </a:p>
          <a:p>
            <a:pPr lvl="1"/>
            <a:r>
              <a:rPr lang="en-US" sz="1900" dirty="0"/>
              <a:t>Have a GPA below 2.5 in high </a:t>
            </a:r>
            <a:r>
              <a:rPr lang="en-US" sz="1900" dirty="0" smtClean="0"/>
              <a:t>school</a:t>
            </a:r>
            <a:r>
              <a:rPr lang="en-US" sz="1900" dirty="0"/>
              <a:t> </a:t>
            </a:r>
            <a:endParaRPr lang="en-US" sz="1900" dirty="0" smtClean="0"/>
          </a:p>
          <a:p>
            <a:pPr lvl="1"/>
            <a:r>
              <a:rPr lang="en-US" sz="1900" dirty="0" smtClean="0"/>
              <a:t>Have </a:t>
            </a:r>
            <a:r>
              <a:rPr lang="en-US" sz="1900" dirty="0"/>
              <a:t>taken </a:t>
            </a:r>
            <a:r>
              <a:rPr lang="en-US" sz="1900" dirty="0" smtClean="0"/>
              <a:t>the Chaffey </a:t>
            </a:r>
            <a:r>
              <a:rPr lang="en-US" sz="1900" dirty="0"/>
              <a:t>College assessment test and scored into remedial courses:</a:t>
            </a:r>
          </a:p>
          <a:p>
            <a:pPr lvl="2">
              <a:spcBef>
                <a:spcPts val="0"/>
              </a:spcBef>
            </a:pPr>
            <a:r>
              <a:rPr lang="en-US" sz="1900" dirty="0" smtClean="0"/>
              <a:t>ENGL 675, 575, or 475</a:t>
            </a:r>
            <a:endParaRPr lang="en-US" sz="1900" dirty="0"/>
          </a:p>
          <a:p>
            <a:pPr lvl="2">
              <a:spcBef>
                <a:spcPts val="0"/>
              </a:spcBef>
            </a:pPr>
            <a:r>
              <a:rPr lang="en-US" sz="1900" dirty="0" smtClean="0"/>
              <a:t>MATH 510</a:t>
            </a:r>
            <a:r>
              <a:rPr lang="en-US" sz="1900" dirty="0"/>
              <a:t>, 520, </a:t>
            </a:r>
            <a:r>
              <a:rPr lang="en-US" sz="1900" dirty="0" smtClean="0"/>
              <a:t>or 410 </a:t>
            </a:r>
            <a:endParaRPr lang="en-US" sz="1900" b="1" dirty="0" smtClean="0"/>
          </a:p>
          <a:p>
            <a:pPr lvl="1"/>
            <a:r>
              <a:rPr lang="en-US" sz="1900" dirty="0" smtClean="0"/>
              <a:t>Have completed remedial coursework or English as a Second Language (ESL) classes in high school  </a:t>
            </a:r>
          </a:p>
          <a:p>
            <a:pPr lvl="1"/>
            <a:r>
              <a:rPr lang="en-US" sz="1900" dirty="0" smtClean="0"/>
              <a:t>Are or </a:t>
            </a:r>
            <a:r>
              <a:rPr lang="en-US" sz="1900" dirty="0"/>
              <a:t>have been an Emancipated Minor/Foster Youth</a:t>
            </a:r>
          </a:p>
          <a:p>
            <a:pPr marL="0" indent="0" algn="ctr" eaLnBrk="1" hangingPunct="1">
              <a:buNone/>
            </a:pPr>
            <a:endParaRPr lang="en-US" sz="600" dirty="0" smtClean="0">
              <a:hlinkClick r:id="rId4"/>
            </a:endParaRPr>
          </a:p>
          <a:p>
            <a:pPr marL="0" indent="0" algn="ctr" eaLnBrk="1" hangingPunct="1">
              <a:buNone/>
            </a:pPr>
            <a:r>
              <a:rPr lang="en-US" sz="2000" dirty="0" smtClean="0">
                <a:hlinkClick r:id="rId4"/>
              </a:rPr>
              <a:t>www.chaffey.edu/eops</a:t>
            </a:r>
            <a:endParaRPr lang="en-US" sz="2000" dirty="0"/>
          </a:p>
          <a:p>
            <a:pPr marL="0" indent="0" algn="ctr" eaLnBrk="1" hangingPunct="1">
              <a:buNone/>
            </a:pPr>
            <a:r>
              <a:rPr lang="en-US" sz="2000" dirty="0"/>
              <a:t>Phone (909) </a:t>
            </a:r>
            <a:r>
              <a:rPr lang="en-US" sz="2000" dirty="0" smtClean="0"/>
              <a:t>652-6349 (Rancho Campus)</a:t>
            </a:r>
            <a:endParaRPr lang="en-US" sz="2000" dirty="0"/>
          </a:p>
          <a:p>
            <a:pPr eaLnBrk="1" hangingPunct="1"/>
            <a:endParaRPr lang="en-US" sz="2800" dirty="0" smtClean="0"/>
          </a:p>
          <a:p>
            <a:pPr eaLnBrk="1" hangingPunct="1"/>
            <a:endParaRPr lang="en-US" dirty="0" smtClean="0"/>
          </a:p>
        </p:txBody>
      </p:sp>
    </p:spTree>
    <p:extLst>
      <p:ext uri="{BB962C8B-B14F-4D97-AF65-F5344CB8AC3E}">
        <p14:creationId xmlns:p14="http://schemas.microsoft.com/office/powerpoint/2010/main" val="4214214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667000" y="274638"/>
            <a:ext cx="6248400" cy="1143000"/>
          </a:xfrm>
        </p:spPr>
        <p:txBody>
          <a:bodyPr/>
          <a:lstStyle/>
          <a:p>
            <a:pPr eaLnBrk="1" hangingPunct="1"/>
            <a:r>
              <a:rPr lang="en-US" sz="3000" dirty="0" smtClean="0">
                <a:solidFill>
                  <a:srgbClr val="00B0F0"/>
                </a:solidFill>
                <a:latin typeface="Bernard MT Condensed" pitchFamily="18" charset="0"/>
              </a:rPr>
              <a:t>What is Disabilities Programs &amp; Services (DPS)?</a:t>
            </a:r>
          </a:p>
        </p:txBody>
      </p:sp>
      <p:sp>
        <p:nvSpPr>
          <p:cNvPr id="28675" name="Rectangle 3"/>
          <p:cNvSpPr>
            <a:spLocks noGrp="1" noChangeArrowheads="1"/>
          </p:cNvSpPr>
          <p:nvPr>
            <p:ph idx="1"/>
          </p:nvPr>
        </p:nvSpPr>
        <p:spPr>
          <a:xfrm>
            <a:off x="2667000" y="1524000"/>
            <a:ext cx="6400800" cy="4373563"/>
          </a:xfrm>
        </p:spPr>
        <p:txBody>
          <a:bodyPr/>
          <a:lstStyle/>
          <a:p>
            <a:pPr eaLnBrk="1" hangingPunct="1">
              <a:buFontTx/>
              <a:buChar char="•"/>
            </a:pPr>
            <a:r>
              <a:rPr lang="en-US" sz="2800" b="1" dirty="0" smtClean="0"/>
              <a:t>DPS</a:t>
            </a:r>
            <a:r>
              <a:rPr lang="en-US" sz="2800" dirty="0" smtClean="0"/>
              <a:t> is a state funded program</a:t>
            </a:r>
          </a:p>
          <a:p>
            <a:pPr eaLnBrk="1" hangingPunct="1">
              <a:buFontTx/>
              <a:buChar char="•"/>
            </a:pPr>
            <a:r>
              <a:rPr lang="en-US" sz="2800" dirty="0" smtClean="0"/>
              <a:t>Supports services to verifiable physical, psychological, or learning disabled students</a:t>
            </a:r>
          </a:p>
          <a:p>
            <a:pPr eaLnBrk="1" hangingPunct="1">
              <a:buFontTx/>
              <a:buChar char="•"/>
            </a:pPr>
            <a:r>
              <a:rPr lang="en-US" sz="2800" dirty="0" smtClean="0"/>
              <a:t>Offers academic/vocational counseling with individual educational planning</a:t>
            </a:r>
          </a:p>
          <a:p>
            <a:pPr eaLnBrk="1" hangingPunct="1">
              <a:buFontTx/>
              <a:buChar char="•"/>
            </a:pPr>
            <a:r>
              <a:rPr lang="en-US" sz="2800" dirty="0" smtClean="0"/>
              <a:t>Assists in providing equal access to education for disabled students</a:t>
            </a:r>
          </a:p>
          <a:p>
            <a:pPr eaLnBrk="1" hangingPunct="1">
              <a:buFontTx/>
              <a:buChar char="•"/>
            </a:pPr>
            <a:r>
              <a:rPr lang="en-US" sz="2800" dirty="0" smtClean="0"/>
              <a:t>Separate application/acceptance into program required</a:t>
            </a:r>
          </a:p>
          <a:p>
            <a:pPr eaLnBrk="1" hangingPunct="1">
              <a:buFontTx/>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667000" y="274638"/>
            <a:ext cx="6248400" cy="1143000"/>
          </a:xfrm>
        </p:spPr>
        <p:txBody>
          <a:bodyPr/>
          <a:lstStyle/>
          <a:p>
            <a:pPr eaLnBrk="1" hangingPunct="1"/>
            <a:r>
              <a:rPr lang="en-US" sz="3000" dirty="0" smtClean="0">
                <a:solidFill>
                  <a:srgbClr val="00B0F0"/>
                </a:solidFill>
                <a:latin typeface="Bernard MT Condensed" pitchFamily="18" charset="0"/>
              </a:rPr>
              <a:t>Services offered through DPS:</a:t>
            </a:r>
          </a:p>
        </p:txBody>
      </p:sp>
      <p:sp>
        <p:nvSpPr>
          <p:cNvPr id="29699" name="Rectangle 3"/>
          <p:cNvSpPr>
            <a:spLocks noGrp="1" noChangeArrowheads="1"/>
          </p:cNvSpPr>
          <p:nvPr>
            <p:ph idx="1"/>
          </p:nvPr>
        </p:nvSpPr>
        <p:spPr>
          <a:xfrm>
            <a:off x="2667000" y="1447800"/>
            <a:ext cx="6248400" cy="5181600"/>
          </a:xfrm>
        </p:spPr>
        <p:txBody>
          <a:bodyPr/>
          <a:lstStyle/>
          <a:p>
            <a:pPr eaLnBrk="1" hangingPunct="1">
              <a:buFont typeface="Arial" pitchFamily="34" charset="0"/>
              <a:buChar char="•"/>
            </a:pPr>
            <a:r>
              <a:rPr lang="en-US" dirty="0" smtClean="0"/>
              <a:t>Academic counseling</a:t>
            </a:r>
          </a:p>
          <a:p>
            <a:pPr eaLnBrk="1" hangingPunct="1">
              <a:buFont typeface="Arial" pitchFamily="34" charset="0"/>
              <a:buChar char="•"/>
            </a:pPr>
            <a:r>
              <a:rPr lang="en-US" dirty="0" smtClean="0"/>
              <a:t>Assistive technology</a:t>
            </a:r>
          </a:p>
          <a:p>
            <a:pPr eaLnBrk="1" hangingPunct="1">
              <a:buFont typeface="Arial" pitchFamily="34" charset="0"/>
              <a:buChar char="•"/>
            </a:pPr>
            <a:r>
              <a:rPr lang="en-US" dirty="0" smtClean="0"/>
              <a:t>On-campus transportation</a:t>
            </a:r>
          </a:p>
          <a:p>
            <a:pPr eaLnBrk="1" hangingPunct="1">
              <a:buFont typeface="Arial" pitchFamily="34" charset="0"/>
              <a:buChar char="•"/>
            </a:pPr>
            <a:r>
              <a:rPr lang="en-US" dirty="0" smtClean="0"/>
              <a:t>Priority registration</a:t>
            </a:r>
          </a:p>
          <a:p>
            <a:pPr eaLnBrk="1" hangingPunct="1">
              <a:buFont typeface="Arial" pitchFamily="34" charset="0"/>
              <a:buChar char="•"/>
            </a:pPr>
            <a:r>
              <a:rPr lang="en-US" dirty="0" smtClean="0"/>
              <a:t>Adaptive equipment </a:t>
            </a:r>
          </a:p>
          <a:p>
            <a:pPr eaLnBrk="1" hangingPunct="1">
              <a:buFont typeface="Arial" pitchFamily="34" charset="0"/>
              <a:buChar char="•"/>
            </a:pPr>
            <a:r>
              <a:rPr lang="en-US" dirty="0" smtClean="0"/>
              <a:t>Test taking facility</a:t>
            </a:r>
          </a:p>
          <a:p>
            <a:pPr marL="457200" lvl="1" indent="0" eaLnBrk="1" hangingPunct="1">
              <a:buNone/>
            </a:pPr>
            <a:endParaRPr lang="en-US" dirty="0" smtClean="0"/>
          </a:p>
          <a:p>
            <a:pPr marL="0" indent="0" algn="ctr">
              <a:buNone/>
            </a:pPr>
            <a:r>
              <a:rPr lang="en-US" sz="2800" dirty="0">
                <a:hlinkClick r:id="rId3"/>
              </a:rPr>
              <a:t>http://www.chaffey.edu/dps</a:t>
            </a:r>
            <a:endParaRPr lang="en-US" sz="2800" dirty="0"/>
          </a:p>
          <a:p>
            <a:pPr marL="0" indent="0" algn="ctr">
              <a:buNone/>
            </a:pPr>
            <a:r>
              <a:rPr lang="en-US" sz="2800" dirty="0"/>
              <a:t>Phone (909) 652-6379</a:t>
            </a:r>
          </a:p>
          <a:p>
            <a:pPr eaLnBrk="1" hangingPunct="1">
              <a:buClr>
                <a:srgbClr val="FF9900"/>
              </a:buClr>
            </a:pPr>
            <a:endParaRPr lang="en-US" dirty="0" smtClean="0"/>
          </a:p>
          <a:p>
            <a:pPr eaLnBrk="1" hangingPunct="1"/>
            <a:endParaRPr lang="en-US" dirty="0" smtClean="0"/>
          </a:p>
          <a:p>
            <a:pPr eaLnBrk="1" hangingPunct="1">
              <a:buFont typeface="Arial" charset="0"/>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67000" y="274638"/>
            <a:ext cx="6477000" cy="1143000"/>
          </a:xfrm>
        </p:spPr>
        <p:txBody>
          <a:bodyPr/>
          <a:lstStyle/>
          <a:p>
            <a:pPr eaLnBrk="1" hangingPunct="1"/>
            <a:r>
              <a:rPr lang="en-US" sz="3000" dirty="0" smtClean="0">
                <a:solidFill>
                  <a:srgbClr val="00B0F0"/>
                </a:solidFill>
                <a:latin typeface="Bernard MT Condensed" pitchFamily="18" charset="0"/>
              </a:rPr>
              <a:t/>
            </a:r>
            <a:br>
              <a:rPr lang="en-US" sz="3000" dirty="0" smtClean="0">
                <a:solidFill>
                  <a:srgbClr val="00B0F0"/>
                </a:solidFill>
                <a:latin typeface="Bernard MT Condensed" pitchFamily="18" charset="0"/>
              </a:rPr>
            </a:br>
            <a:r>
              <a:rPr lang="en-US" sz="3000" dirty="0" smtClean="0">
                <a:solidFill>
                  <a:srgbClr val="00B0F0"/>
                </a:solidFill>
                <a:latin typeface="Bernard MT Condensed" pitchFamily="18" charset="0"/>
              </a:rPr>
              <a:t>What to expect from a </a:t>
            </a:r>
            <a:br>
              <a:rPr lang="en-US" sz="3000" dirty="0" smtClean="0">
                <a:solidFill>
                  <a:srgbClr val="00B0F0"/>
                </a:solidFill>
                <a:latin typeface="Bernard MT Condensed" pitchFamily="18" charset="0"/>
              </a:rPr>
            </a:br>
            <a:r>
              <a:rPr lang="en-US" sz="3000" dirty="0" smtClean="0">
                <a:solidFill>
                  <a:srgbClr val="00B0F0"/>
                </a:solidFill>
                <a:latin typeface="Bernard MT Condensed" pitchFamily="18" charset="0"/>
              </a:rPr>
              <a:t>Counseling meeting?</a:t>
            </a:r>
            <a:r>
              <a:rPr lang="en-US" sz="3200" dirty="0" smtClean="0"/>
              <a:t/>
            </a:r>
            <a:br>
              <a:rPr lang="en-US" sz="3200" dirty="0" smtClean="0"/>
            </a:br>
            <a:endParaRPr lang="en-US" sz="3200" dirty="0" smtClean="0">
              <a:solidFill>
                <a:srgbClr val="00B0F0"/>
              </a:solidFill>
              <a:latin typeface="Ravie" pitchFamily="82" charset="0"/>
            </a:endParaRPr>
          </a:p>
        </p:txBody>
      </p:sp>
      <p:sp>
        <p:nvSpPr>
          <p:cNvPr id="31747" name="Rectangle 3"/>
          <p:cNvSpPr>
            <a:spLocks noGrp="1" noChangeArrowheads="1"/>
          </p:cNvSpPr>
          <p:nvPr>
            <p:ph idx="1"/>
          </p:nvPr>
        </p:nvSpPr>
        <p:spPr>
          <a:xfrm>
            <a:off x="2819400" y="1828800"/>
            <a:ext cx="6096000" cy="4800600"/>
          </a:xfrm>
        </p:spPr>
        <p:txBody>
          <a:bodyPr/>
          <a:lstStyle/>
          <a:p>
            <a:pPr marL="590550" indent="-590550" eaLnBrk="1" hangingPunct="1">
              <a:lnSpc>
                <a:spcPct val="80000"/>
              </a:lnSpc>
              <a:buFont typeface="Calibri" pitchFamily="34" charset="0"/>
              <a:buAutoNum type="arabicPeriod"/>
            </a:pPr>
            <a:r>
              <a:rPr lang="en-US" sz="2500" dirty="0" smtClean="0"/>
              <a:t>Review assessment results</a:t>
            </a:r>
          </a:p>
          <a:p>
            <a:pPr marL="590550" indent="-590550" eaLnBrk="1" hangingPunct="1">
              <a:lnSpc>
                <a:spcPct val="80000"/>
              </a:lnSpc>
              <a:buFont typeface="Calibri" pitchFamily="34" charset="0"/>
              <a:buAutoNum type="arabicPeriod"/>
            </a:pPr>
            <a:endParaRPr lang="en-US" sz="600" dirty="0" smtClean="0"/>
          </a:p>
          <a:p>
            <a:pPr marL="590550" indent="-590550" eaLnBrk="1" hangingPunct="1">
              <a:lnSpc>
                <a:spcPct val="80000"/>
              </a:lnSpc>
              <a:buFont typeface="Calibri" pitchFamily="34" charset="0"/>
              <a:buAutoNum type="arabicPeriod"/>
            </a:pPr>
            <a:r>
              <a:rPr lang="en-US" sz="2500" dirty="0" smtClean="0"/>
              <a:t>Discuss general </a:t>
            </a:r>
            <a:r>
              <a:rPr lang="en-US" sz="2500" dirty="0"/>
              <a:t>e</a:t>
            </a:r>
            <a:r>
              <a:rPr lang="en-US" sz="2500" dirty="0" smtClean="0"/>
              <a:t>ducation, </a:t>
            </a:r>
            <a:r>
              <a:rPr lang="en-US" sz="2500" dirty="0"/>
              <a:t>m</a:t>
            </a:r>
            <a:r>
              <a:rPr lang="en-US" sz="2500" dirty="0" smtClean="0"/>
              <a:t>ajor programs, and certificates</a:t>
            </a:r>
          </a:p>
          <a:p>
            <a:pPr marL="590550" indent="-590550" eaLnBrk="1" hangingPunct="1">
              <a:lnSpc>
                <a:spcPct val="80000"/>
              </a:lnSpc>
              <a:buFont typeface="Calibri" pitchFamily="34" charset="0"/>
              <a:buAutoNum type="arabicPeriod"/>
            </a:pPr>
            <a:endParaRPr lang="en-US" sz="600" dirty="0" smtClean="0"/>
          </a:p>
          <a:p>
            <a:pPr marL="590550" indent="-590550" eaLnBrk="1" hangingPunct="1">
              <a:lnSpc>
                <a:spcPct val="80000"/>
              </a:lnSpc>
              <a:buFont typeface="Calibri" pitchFamily="34" charset="0"/>
              <a:buAutoNum type="arabicPeriod"/>
            </a:pPr>
            <a:r>
              <a:rPr lang="en-US" sz="2500" dirty="0" smtClean="0"/>
              <a:t>Abbreviated Ed. Plan (</a:t>
            </a:r>
            <a:r>
              <a:rPr lang="en-US" sz="2000" dirty="0" smtClean="0"/>
              <a:t>counselors do not register</a:t>
            </a:r>
            <a:r>
              <a:rPr lang="en-US" sz="2500" dirty="0" smtClean="0"/>
              <a:t> </a:t>
            </a:r>
            <a:r>
              <a:rPr lang="en-US" sz="2000" dirty="0" smtClean="0"/>
              <a:t>you in your classes)</a:t>
            </a:r>
          </a:p>
          <a:p>
            <a:pPr marL="590550" indent="-590550" eaLnBrk="1" hangingPunct="1">
              <a:lnSpc>
                <a:spcPct val="80000"/>
              </a:lnSpc>
              <a:buFont typeface="Calibri" pitchFamily="34" charset="0"/>
              <a:buAutoNum type="arabicPeriod"/>
            </a:pPr>
            <a:endParaRPr lang="en-US" sz="600" dirty="0" smtClean="0"/>
          </a:p>
          <a:p>
            <a:pPr marL="590550" indent="-590550" eaLnBrk="1" hangingPunct="1">
              <a:lnSpc>
                <a:spcPct val="80000"/>
              </a:lnSpc>
              <a:buFont typeface="Calibri" pitchFamily="34" charset="0"/>
              <a:buAutoNum type="arabicPeriod"/>
            </a:pPr>
            <a:r>
              <a:rPr lang="en-US" sz="2500" dirty="0" smtClean="0"/>
              <a:t>How you register for your classes on         My ChaffeyVIEW</a:t>
            </a:r>
          </a:p>
          <a:p>
            <a:pPr marL="590550" indent="-590550" eaLnBrk="1" hangingPunct="1">
              <a:lnSpc>
                <a:spcPct val="80000"/>
              </a:lnSpc>
              <a:buFont typeface="Calibri" pitchFamily="34" charset="0"/>
              <a:buAutoNum type="arabicPeriod"/>
            </a:pPr>
            <a:endParaRPr lang="en-US" sz="600" dirty="0" smtClean="0"/>
          </a:p>
          <a:p>
            <a:pPr marL="590550" indent="-590550" eaLnBrk="1" hangingPunct="1">
              <a:lnSpc>
                <a:spcPct val="80000"/>
              </a:lnSpc>
              <a:buFont typeface="Calibri" pitchFamily="34" charset="0"/>
              <a:buAutoNum type="arabicPeriod"/>
            </a:pPr>
            <a:r>
              <a:rPr lang="en-US" sz="2500" dirty="0" smtClean="0"/>
              <a:t>How to pay your fees</a:t>
            </a:r>
          </a:p>
          <a:p>
            <a:pPr marL="590550" indent="-590550" eaLnBrk="1" hangingPunct="1">
              <a:lnSpc>
                <a:spcPct val="80000"/>
              </a:lnSpc>
              <a:buFont typeface="Calibri" pitchFamily="34" charset="0"/>
              <a:buAutoNum type="arabicPeriod"/>
            </a:pPr>
            <a:endParaRPr lang="en-US" sz="600" dirty="0" smtClean="0"/>
          </a:p>
          <a:p>
            <a:pPr marL="590550" indent="-590550" eaLnBrk="1" hangingPunct="1">
              <a:lnSpc>
                <a:spcPct val="80000"/>
              </a:lnSpc>
              <a:buFont typeface="Calibri" pitchFamily="34" charset="0"/>
              <a:buAutoNum type="arabicPeriod"/>
            </a:pPr>
            <a:r>
              <a:rPr lang="en-US" sz="2500" dirty="0" smtClean="0"/>
              <a:t>Provide information on student services that are available for your success!</a:t>
            </a:r>
          </a:p>
          <a:p>
            <a:pPr marL="590550" indent="-590550" eaLnBrk="1" hangingPunct="1">
              <a:lnSpc>
                <a:spcPct val="80000"/>
              </a:lnSpc>
              <a:buFont typeface="Wingdings" pitchFamily="2" charset="2"/>
              <a:buNone/>
            </a:pPr>
            <a:r>
              <a:rPr lang="en-US" sz="2900" dirty="0" smtClean="0"/>
              <a:t>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667000" y="152400"/>
            <a:ext cx="6248400" cy="909145"/>
          </a:xfrm>
        </p:spPr>
        <p:txBody>
          <a:bodyPr/>
          <a:lstStyle/>
          <a:p>
            <a:pPr eaLnBrk="1" hangingPunct="1"/>
            <a:r>
              <a:rPr lang="en-US" sz="3000" dirty="0" smtClean="0">
                <a:solidFill>
                  <a:srgbClr val="33CCFF"/>
                </a:solidFill>
                <a:latin typeface="Bernard MT Condensed" pitchFamily="18" charset="0"/>
              </a:rPr>
              <a:t>What do you have to do now?</a:t>
            </a:r>
          </a:p>
        </p:txBody>
      </p:sp>
      <p:sp>
        <p:nvSpPr>
          <p:cNvPr id="32771" name="Rectangle 3"/>
          <p:cNvSpPr>
            <a:spLocks noGrp="1" noChangeArrowheads="1"/>
          </p:cNvSpPr>
          <p:nvPr>
            <p:ph idx="1"/>
          </p:nvPr>
        </p:nvSpPr>
        <p:spPr>
          <a:xfrm>
            <a:off x="2743200" y="1066800"/>
            <a:ext cx="6172200" cy="5638800"/>
          </a:xfrm>
        </p:spPr>
        <p:txBody>
          <a:bodyPr/>
          <a:lstStyle/>
          <a:p>
            <a:pPr marL="609600" indent="-609600" eaLnBrk="1" hangingPunct="1">
              <a:lnSpc>
                <a:spcPct val="90000"/>
              </a:lnSpc>
              <a:buClr>
                <a:schemeClr val="tx2"/>
              </a:buClr>
              <a:buFont typeface="Wingdings" pitchFamily="2" charset="2"/>
              <a:buAutoNum type="arabicPeriod"/>
            </a:pPr>
            <a:r>
              <a:rPr lang="en-US" sz="2200" dirty="0" smtClean="0"/>
              <a:t>Apply for financial aid by March 2</a:t>
            </a:r>
            <a:r>
              <a:rPr lang="en-US" sz="2200" baseline="30000" dirty="0" smtClean="0"/>
              <a:t>nd</a:t>
            </a:r>
            <a:r>
              <a:rPr lang="en-US" sz="2200" dirty="0" smtClean="0"/>
              <a:t> at </a:t>
            </a:r>
            <a:r>
              <a:rPr lang="en-US" sz="2200" dirty="0" smtClean="0">
                <a:solidFill>
                  <a:srgbClr val="FF9900"/>
                </a:solidFill>
                <a:hlinkClick r:id="rId3"/>
              </a:rPr>
              <a:t>www.fafsa.ed.gov</a:t>
            </a:r>
            <a:endParaRPr lang="en-US" sz="2200" dirty="0" smtClean="0">
              <a:solidFill>
                <a:srgbClr val="FF9900"/>
              </a:solidFill>
            </a:endParaRPr>
          </a:p>
          <a:p>
            <a:pPr marL="609600" indent="-609600" eaLnBrk="1" hangingPunct="1">
              <a:lnSpc>
                <a:spcPct val="90000"/>
              </a:lnSpc>
              <a:buClr>
                <a:schemeClr val="tx2"/>
              </a:buClr>
              <a:buFont typeface="Wingdings" pitchFamily="2" charset="2"/>
              <a:buAutoNum type="arabicPeriod"/>
            </a:pPr>
            <a:endParaRPr lang="en-US" sz="600" dirty="0" smtClean="0">
              <a:solidFill>
                <a:srgbClr val="FF9900"/>
              </a:solidFill>
            </a:endParaRPr>
          </a:p>
          <a:p>
            <a:pPr marL="609600" indent="-609600" eaLnBrk="1" hangingPunct="1">
              <a:lnSpc>
                <a:spcPct val="90000"/>
              </a:lnSpc>
              <a:buClr>
                <a:schemeClr val="tx2"/>
              </a:buClr>
              <a:buFont typeface="Wingdings" pitchFamily="2" charset="2"/>
              <a:buAutoNum type="arabicPeriod"/>
            </a:pPr>
            <a:r>
              <a:rPr lang="en-US" sz="2200" dirty="0" smtClean="0"/>
              <a:t>Check with your Career Tech/Counselor when Chaffey will be here to provide an application workshop, assessment test, and counseling session</a:t>
            </a:r>
          </a:p>
          <a:p>
            <a:pPr marL="609600" indent="-609600" eaLnBrk="1" hangingPunct="1">
              <a:lnSpc>
                <a:spcPct val="90000"/>
              </a:lnSpc>
              <a:buClr>
                <a:schemeClr val="tx2"/>
              </a:buClr>
              <a:buFont typeface="Wingdings" pitchFamily="2" charset="2"/>
              <a:buAutoNum type="arabicPeriod"/>
            </a:pPr>
            <a:endParaRPr lang="en-US" sz="600" dirty="0" smtClean="0"/>
          </a:p>
          <a:p>
            <a:pPr marL="609600" indent="-609600" eaLnBrk="1" hangingPunct="1">
              <a:lnSpc>
                <a:spcPct val="90000"/>
              </a:lnSpc>
              <a:buClr>
                <a:schemeClr val="tx2"/>
              </a:buClr>
              <a:buFont typeface="Wingdings" pitchFamily="2" charset="2"/>
              <a:buAutoNum type="arabicPeriod"/>
            </a:pPr>
            <a:r>
              <a:rPr lang="en-US" sz="2200" dirty="0" smtClean="0"/>
              <a:t>Look over assessment practice questions so you are ready for the test</a:t>
            </a:r>
          </a:p>
          <a:p>
            <a:pPr marL="609600" indent="-609600" eaLnBrk="1" hangingPunct="1">
              <a:lnSpc>
                <a:spcPct val="90000"/>
              </a:lnSpc>
              <a:buClr>
                <a:schemeClr val="tx2"/>
              </a:buClr>
              <a:buFont typeface="Wingdings" pitchFamily="2" charset="2"/>
              <a:buAutoNum type="arabicPeriod"/>
            </a:pPr>
            <a:endParaRPr lang="en-US" sz="600" dirty="0" smtClean="0"/>
          </a:p>
          <a:p>
            <a:pPr marL="609600" indent="-609600" eaLnBrk="1" hangingPunct="1">
              <a:lnSpc>
                <a:spcPct val="90000"/>
              </a:lnSpc>
              <a:buClr>
                <a:schemeClr val="tx2"/>
              </a:buClr>
              <a:buFont typeface="Wingdings" pitchFamily="2" charset="2"/>
              <a:buAutoNum type="arabicPeriod"/>
            </a:pPr>
            <a:r>
              <a:rPr lang="en-US" sz="2200" dirty="0" smtClean="0"/>
              <a:t>Take the Assessment Test at your high school.</a:t>
            </a:r>
          </a:p>
          <a:p>
            <a:pPr marL="609600" indent="-609600" eaLnBrk="1" hangingPunct="1">
              <a:lnSpc>
                <a:spcPct val="90000"/>
              </a:lnSpc>
              <a:buClr>
                <a:schemeClr val="tx2"/>
              </a:buClr>
              <a:buFont typeface="Wingdings" pitchFamily="2" charset="2"/>
              <a:buAutoNum type="arabicPeriod"/>
            </a:pPr>
            <a:endParaRPr lang="en-US" sz="600" dirty="0" smtClean="0"/>
          </a:p>
          <a:p>
            <a:pPr marL="609600" indent="-609600" eaLnBrk="1" hangingPunct="1">
              <a:lnSpc>
                <a:spcPct val="90000"/>
              </a:lnSpc>
              <a:buClr>
                <a:schemeClr val="tx2"/>
              </a:buClr>
              <a:buFont typeface="Wingdings" pitchFamily="2" charset="2"/>
              <a:buAutoNum type="arabicPeriod"/>
            </a:pPr>
            <a:r>
              <a:rPr lang="en-US" sz="2200" dirty="0" smtClean="0"/>
              <a:t>Attend the Counseling Session </a:t>
            </a:r>
          </a:p>
          <a:p>
            <a:pPr marL="609600" indent="-609600" eaLnBrk="1" hangingPunct="1">
              <a:lnSpc>
                <a:spcPct val="90000"/>
              </a:lnSpc>
              <a:buClr>
                <a:schemeClr val="tx2"/>
              </a:buClr>
              <a:buFont typeface="Wingdings" pitchFamily="2" charset="2"/>
              <a:buAutoNum type="arabicPeriod"/>
            </a:pPr>
            <a:endParaRPr lang="en-US" sz="600" dirty="0" smtClean="0"/>
          </a:p>
          <a:p>
            <a:pPr marL="609600" indent="-609600" eaLnBrk="1" hangingPunct="1">
              <a:lnSpc>
                <a:spcPct val="90000"/>
              </a:lnSpc>
              <a:buClr>
                <a:schemeClr val="tx2"/>
              </a:buClr>
              <a:buFont typeface="Wingdings" pitchFamily="2" charset="2"/>
              <a:buAutoNum type="arabicPeriod"/>
            </a:pPr>
            <a:r>
              <a:rPr lang="en-US" sz="2200" dirty="0" smtClean="0"/>
              <a:t>If under the age of 18 at your registration date, please make sure to turn in a Minor Emergency form to Admission and Records.</a:t>
            </a:r>
          </a:p>
          <a:p>
            <a:pPr marL="609600" indent="-609600" eaLnBrk="1" hangingPunct="1">
              <a:lnSpc>
                <a:spcPct val="90000"/>
              </a:lnSpc>
              <a:buFont typeface="Wingdings" pitchFamily="2" charset="2"/>
              <a:buNone/>
            </a:pPr>
            <a:endParaRPr lang="en-US" sz="2200" dirty="0" smtClean="0"/>
          </a:p>
          <a:p>
            <a:pPr marL="609600" indent="-609600" eaLnBrk="1" hangingPunct="1">
              <a:lnSpc>
                <a:spcPct val="90000"/>
              </a:lnSpc>
            </a:pPr>
            <a:endParaRPr lang="en-US" sz="2200"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667000" y="274638"/>
            <a:ext cx="6172200" cy="1143000"/>
          </a:xfrm>
        </p:spPr>
        <p:txBody>
          <a:bodyPr/>
          <a:lstStyle/>
          <a:p>
            <a:pPr eaLnBrk="1" hangingPunct="1"/>
            <a:r>
              <a:rPr lang="en-US" sz="3000" dirty="0" smtClean="0">
                <a:solidFill>
                  <a:srgbClr val="00B0F0"/>
                </a:solidFill>
                <a:latin typeface="Bernard MT Condensed" pitchFamily="18" charset="0"/>
              </a:rPr>
              <a:t>Take Advantage of this Opportunity</a:t>
            </a:r>
          </a:p>
        </p:txBody>
      </p:sp>
      <p:sp>
        <p:nvSpPr>
          <p:cNvPr id="33795" name="Rectangle 3"/>
          <p:cNvSpPr>
            <a:spLocks noGrp="1" noChangeArrowheads="1"/>
          </p:cNvSpPr>
          <p:nvPr>
            <p:ph idx="1"/>
          </p:nvPr>
        </p:nvSpPr>
        <p:spPr>
          <a:xfrm>
            <a:off x="2667000" y="1524000"/>
            <a:ext cx="6248400" cy="4800600"/>
          </a:xfrm>
        </p:spPr>
        <p:txBody>
          <a:bodyPr/>
          <a:lstStyle/>
          <a:p>
            <a:pPr eaLnBrk="1" hangingPunct="1"/>
            <a:r>
              <a:rPr lang="en-US" dirty="0" smtClean="0"/>
              <a:t>By preparing early and completing all 4 steps at your high school you will receive:</a:t>
            </a:r>
          </a:p>
          <a:p>
            <a:pPr lvl="1" eaLnBrk="1" hangingPunct="1"/>
            <a:r>
              <a:rPr lang="en-US" dirty="0" smtClean="0"/>
              <a:t>Privileged registration for Summer/Fall 2014 </a:t>
            </a:r>
          </a:p>
          <a:p>
            <a:pPr lvl="1" eaLnBrk="1" hangingPunct="1"/>
            <a:r>
              <a:rPr lang="en-US" dirty="0" smtClean="0"/>
              <a:t>You will have the best selection of classes available to </a:t>
            </a:r>
            <a:r>
              <a:rPr lang="en-US" u="sng" dirty="0" smtClean="0"/>
              <a:t>new</a:t>
            </a:r>
            <a:r>
              <a:rPr lang="en-US" dirty="0" smtClean="0"/>
              <a:t> students!</a:t>
            </a:r>
          </a:p>
          <a:p>
            <a:pPr lvl="1" eaLnBrk="1" hangingPunct="1">
              <a:buFont typeface="Arial" charset="0"/>
              <a:buNone/>
            </a:pPr>
            <a:endParaRPr lang="en-US" dirty="0" smtClean="0"/>
          </a:p>
          <a:p>
            <a:pPr lvl="1" eaLnBrk="1" hangingPunct="1"/>
            <a:endParaRPr lang="en-US" dirty="0" smtClean="0"/>
          </a:p>
          <a:p>
            <a:pPr lvl="1" eaLnBrk="1" hangingPunct="1"/>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743200" y="1600200"/>
            <a:ext cx="6400800" cy="2514600"/>
          </a:xfrm>
        </p:spPr>
        <p:txBody>
          <a:bodyPr/>
          <a:lstStyle/>
          <a:p>
            <a:pPr algn="ctr" eaLnBrk="1" hangingPunct="1">
              <a:buFont typeface="Wingdings" pitchFamily="2" charset="2"/>
              <a:buNone/>
            </a:pPr>
            <a:r>
              <a:rPr lang="en-US" sz="4400" dirty="0" smtClean="0"/>
              <a:t>Congratulations </a:t>
            </a:r>
          </a:p>
          <a:p>
            <a:pPr algn="ctr" eaLnBrk="1" hangingPunct="1">
              <a:buFont typeface="Wingdings" pitchFamily="2" charset="2"/>
              <a:buNone/>
            </a:pPr>
            <a:r>
              <a:rPr lang="en-US" sz="4400" dirty="0" smtClean="0">
                <a:solidFill>
                  <a:srgbClr val="00B0F0"/>
                </a:solidFill>
                <a:latin typeface="Bernard MT Condensed" pitchFamily="18" charset="0"/>
              </a:rPr>
              <a:t>Class of 2014</a:t>
            </a:r>
          </a:p>
          <a:p>
            <a:pPr algn="ctr" eaLnBrk="1" hangingPunct="1">
              <a:buFont typeface="Wingdings" pitchFamily="2" charset="2"/>
              <a:buNone/>
            </a:pPr>
            <a:r>
              <a:rPr lang="en-US" sz="4400" dirty="0" smtClean="0"/>
              <a:t>See you soon!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67000" y="0"/>
            <a:ext cx="6477000" cy="1143000"/>
          </a:xfrm>
        </p:spPr>
        <p:txBody>
          <a:bodyPr/>
          <a:lstStyle/>
          <a:p>
            <a:pPr eaLnBrk="1" hangingPunct="1"/>
            <a:r>
              <a:rPr lang="en-US" sz="3000" dirty="0" smtClean="0">
                <a:solidFill>
                  <a:srgbClr val="0099CC"/>
                </a:solidFill>
                <a:latin typeface="Bernard MT Condensed" pitchFamily="18" charset="0"/>
              </a:rPr>
              <a:t>Senior Early Assessment SU/FA 2014</a:t>
            </a:r>
          </a:p>
        </p:txBody>
      </p:sp>
      <p:sp>
        <p:nvSpPr>
          <p:cNvPr id="4099" name="Rectangle 3"/>
          <p:cNvSpPr>
            <a:spLocks noGrp="1" noChangeArrowheads="1"/>
          </p:cNvSpPr>
          <p:nvPr>
            <p:ph idx="1"/>
          </p:nvPr>
        </p:nvSpPr>
        <p:spPr>
          <a:xfrm>
            <a:off x="2710543" y="1219200"/>
            <a:ext cx="6400800" cy="3048000"/>
          </a:xfrm>
        </p:spPr>
        <p:txBody>
          <a:bodyPr/>
          <a:lstStyle/>
          <a:p>
            <a:pPr eaLnBrk="1" hangingPunct="1"/>
            <a:r>
              <a:rPr lang="en-US" sz="2500" dirty="0" smtClean="0"/>
              <a:t>Graduating high school students will be granted “</a:t>
            </a:r>
            <a:r>
              <a:rPr lang="en-US" sz="2500" b="1" dirty="0" smtClean="0"/>
              <a:t>privileged</a:t>
            </a:r>
            <a:r>
              <a:rPr lang="en-US" sz="2500" dirty="0" smtClean="0"/>
              <a:t>” registration to enroll for the Summer/Fall 2014 semester. </a:t>
            </a:r>
          </a:p>
          <a:p>
            <a:pPr eaLnBrk="1" hangingPunct="1"/>
            <a:r>
              <a:rPr lang="en-US" sz="2500" dirty="0" smtClean="0"/>
              <a:t>In order to take advantage of this opportunity, you </a:t>
            </a:r>
            <a:r>
              <a:rPr lang="en-US" sz="2500" b="1" dirty="0" smtClean="0"/>
              <a:t>MUST</a:t>
            </a:r>
            <a:r>
              <a:rPr lang="en-US" sz="2500" dirty="0" smtClean="0"/>
              <a:t> complete all 4 steps of this program on the dates/time designated. </a:t>
            </a:r>
          </a:p>
        </p:txBody>
      </p:sp>
      <p:sp>
        <p:nvSpPr>
          <p:cNvPr id="5" name="Rectangle 3"/>
          <p:cNvSpPr txBox="1">
            <a:spLocks/>
          </p:cNvSpPr>
          <p:nvPr/>
        </p:nvSpPr>
        <p:spPr bwMode="auto">
          <a:xfrm>
            <a:off x="3429000" y="4267200"/>
            <a:ext cx="5029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itchFamily="2" charset="2"/>
              <a:buChar char="ü"/>
            </a:pPr>
            <a:r>
              <a:rPr lang="en-US" sz="2200" dirty="0" smtClean="0"/>
              <a:t>Attend the New Student Information Session at your high school.</a:t>
            </a:r>
          </a:p>
          <a:p>
            <a:pPr eaLnBrk="1" hangingPunct="1">
              <a:buFont typeface="Wingdings" pitchFamily="2" charset="2"/>
              <a:buChar char="ü"/>
            </a:pPr>
            <a:r>
              <a:rPr lang="en-US" sz="2200" dirty="0" smtClean="0"/>
              <a:t>Complete the Application Workshop</a:t>
            </a:r>
          </a:p>
          <a:p>
            <a:pPr eaLnBrk="1" hangingPunct="1">
              <a:buFont typeface="Wingdings" pitchFamily="2" charset="2"/>
              <a:buChar char="ü"/>
            </a:pPr>
            <a:r>
              <a:rPr lang="en-US" sz="2200" dirty="0" smtClean="0"/>
              <a:t>Complete the Assessment Test.</a:t>
            </a:r>
          </a:p>
          <a:p>
            <a:pPr eaLnBrk="1" hangingPunct="1">
              <a:buFont typeface="Wingdings" pitchFamily="2" charset="2"/>
              <a:buChar char="ü"/>
            </a:pPr>
            <a:r>
              <a:rPr lang="en-US" sz="2200" dirty="0" smtClean="0"/>
              <a:t>Attend the Counseling Session.</a:t>
            </a:r>
          </a:p>
          <a:p>
            <a:pPr marL="609600" indent="-609600" eaLnBrk="1" hangingPunct="1">
              <a:buFont typeface="Arial" charset="0"/>
              <a:buNone/>
            </a:pPr>
            <a:endParaRPr lang="en-US" sz="2000" dirty="0" smtClean="0"/>
          </a:p>
          <a:p>
            <a:pPr marL="609600" indent="-609600" algn="ctr" eaLnBrk="1" hangingPunct="1">
              <a:buFont typeface="Arial" charset="0"/>
              <a:buNone/>
            </a:pP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67000" y="274638"/>
            <a:ext cx="6172200" cy="1143000"/>
          </a:xfrm>
        </p:spPr>
        <p:txBody>
          <a:bodyPr/>
          <a:lstStyle/>
          <a:p>
            <a:pPr eaLnBrk="1" hangingPunct="1"/>
            <a:r>
              <a:rPr lang="en-US" sz="3000" dirty="0" smtClean="0">
                <a:solidFill>
                  <a:srgbClr val="00B0F0"/>
                </a:solidFill>
                <a:latin typeface="Bernard MT Condensed" pitchFamily="18" charset="0"/>
              </a:rPr>
              <a:t>How much does Chaffey cost?</a:t>
            </a:r>
          </a:p>
        </p:txBody>
      </p:sp>
      <p:sp>
        <p:nvSpPr>
          <p:cNvPr id="6147" name="Rectangle 3"/>
          <p:cNvSpPr>
            <a:spLocks noGrp="1" noChangeArrowheads="1"/>
          </p:cNvSpPr>
          <p:nvPr>
            <p:ph idx="1"/>
          </p:nvPr>
        </p:nvSpPr>
        <p:spPr>
          <a:xfrm>
            <a:off x="2743200" y="1905000"/>
            <a:ext cx="6324600" cy="4724400"/>
          </a:xfrm>
        </p:spPr>
        <p:txBody>
          <a:bodyPr/>
          <a:lstStyle/>
          <a:p>
            <a:pPr eaLnBrk="1" hangingPunct="1">
              <a:buFont typeface="Wingdings" pitchFamily="2" charset="2"/>
              <a:buNone/>
            </a:pPr>
            <a:r>
              <a:rPr lang="en-US" sz="2400" u="sng" dirty="0" smtClean="0"/>
              <a:t>FEES for Fall 2014</a:t>
            </a:r>
            <a:r>
              <a:rPr lang="en-US" sz="2400" dirty="0" smtClean="0"/>
              <a:t>		</a:t>
            </a:r>
            <a:r>
              <a:rPr lang="en-US" sz="2400" u="sng" dirty="0" smtClean="0"/>
              <a:t>AMOUNT</a:t>
            </a:r>
          </a:p>
          <a:p>
            <a:pPr eaLnBrk="1" hangingPunct="1">
              <a:buFont typeface="Wingdings" pitchFamily="2" charset="2"/>
              <a:buNone/>
            </a:pPr>
            <a:r>
              <a:rPr lang="en-US" sz="2400" dirty="0" smtClean="0"/>
              <a:t>Regular Enrollment Fee	</a:t>
            </a:r>
            <a:r>
              <a:rPr lang="en-US" sz="2400" b="1" dirty="0" smtClean="0">
                <a:solidFill>
                  <a:srgbClr val="CC0000"/>
                </a:solidFill>
              </a:rPr>
              <a:t>$46.00 per unit</a:t>
            </a:r>
            <a:r>
              <a:rPr lang="en-US" sz="2400" dirty="0" smtClean="0">
                <a:solidFill>
                  <a:srgbClr val="CC0000"/>
                </a:solidFill>
              </a:rPr>
              <a:t>*</a:t>
            </a:r>
          </a:p>
          <a:p>
            <a:pPr eaLnBrk="1" hangingPunct="1">
              <a:buFont typeface="Wingdings" pitchFamily="2" charset="2"/>
              <a:buNone/>
            </a:pPr>
            <a:r>
              <a:rPr lang="en-US" sz="2400" dirty="0" smtClean="0"/>
              <a:t>Health Service Fee		$17.00 </a:t>
            </a:r>
          </a:p>
          <a:p>
            <a:pPr eaLnBrk="1" hangingPunct="1">
              <a:buFont typeface="Wingdings" pitchFamily="2" charset="2"/>
              <a:buNone/>
            </a:pPr>
            <a:r>
              <a:rPr lang="en-US" sz="2400" dirty="0" smtClean="0"/>
              <a:t>College Services		$8.00</a:t>
            </a:r>
          </a:p>
          <a:p>
            <a:pPr eaLnBrk="1" hangingPunct="1">
              <a:buFont typeface="Wingdings" pitchFamily="2" charset="2"/>
              <a:buNone/>
            </a:pPr>
            <a:r>
              <a:rPr lang="en-US" sz="2400" dirty="0" smtClean="0"/>
              <a:t>Material charges </a:t>
            </a:r>
            <a:r>
              <a:rPr lang="en-US" sz="1800" dirty="0" smtClean="0"/>
              <a:t>(if applicable)</a:t>
            </a:r>
            <a:r>
              <a:rPr lang="en-US" sz="2400" dirty="0" smtClean="0"/>
              <a:t>	Varies – </a:t>
            </a:r>
            <a:r>
              <a:rPr lang="en-US" sz="1800" dirty="0" smtClean="0"/>
              <a:t>Check schedule</a:t>
            </a:r>
          </a:p>
          <a:p>
            <a:pPr eaLnBrk="1" hangingPunct="1">
              <a:buFont typeface="Wingdings" pitchFamily="2" charset="2"/>
              <a:buNone/>
            </a:pPr>
            <a:r>
              <a:rPr lang="en-US" sz="2400" dirty="0" smtClean="0"/>
              <a:t>Parking Permit			$50 Automobile</a:t>
            </a:r>
          </a:p>
          <a:p>
            <a:pPr eaLnBrk="1" hangingPunct="1">
              <a:buFont typeface="Wingdings" pitchFamily="2" charset="2"/>
              <a:buNone/>
            </a:pPr>
            <a:r>
              <a:rPr lang="en-US" sz="2400" dirty="0" smtClean="0"/>
              <a:t>					$20 Motorcycle</a:t>
            </a:r>
          </a:p>
          <a:p>
            <a:pPr eaLnBrk="1" hangingPunct="1">
              <a:buFont typeface="Wingdings" pitchFamily="2" charset="2"/>
              <a:buNone/>
            </a:pPr>
            <a:endParaRPr lang="en-US" sz="2400" dirty="0" smtClean="0"/>
          </a:p>
          <a:p>
            <a:pPr algn="ctr" eaLnBrk="1" hangingPunct="1">
              <a:buFont typeface="Wingdings" pitchFamily="2" charset="2"/>
              <a:buNone/>
            </a:pPr>
            <a:r>
              <a:rPr lang="en-US" sz="1600" dirty="0" smtClean="0">
                <a:latin typeface="Bookman" pitchFamily="18" charset="0"/>
              </a:rPr>
              <a:t>Summer service fees are reduced, </a:t>
            </a:r>
          </a:p>
          <a:p>
            <a:pPr algn="ctr" eaLnBrk="1" hangingPunct="1">
              <a:buFont typeface="Wingdings" pitchFamily="2" charset="2"/>
              <a:buNone/>
            </a:pPr>
            <a:r>
              <a:rPr lang="en-US" sz="1600" dirty="0" smtClean="0">
                <a:latin typeface="Bookman" pitchFamily="18" charset="0"/>
              </a:rPr>
              <a:t>see summer schedule of classes for details</a:t>
            </a:r>
          </a:p>
          <a:p>
            <a:pPr eaLnBrk="1" hangingPunct="1">
              <a:buFont typeface="Wingdings" pitchFamily="2" charset="2"/>
              <a:buNone/>
            </a:pPr>
            <a:endParaRPr lang="en-US" sz="1600" dirty="0" smtClean="0">
              <a:latin typeface="Bookman" pitchFamily="18" charset="0"/>
            </a:endParaRPr>
          </a:p>
          <a:p>
            <a:pPr eaLnBrk="1" hangingPunct="1">
              <a:buFont typeface="Wingdings" pitchFamily="2" charset="2"/>
              <a:buNone/>
            </a:pPr>
            <a:endParaRPr lang="en-US" sz="1800" dirty="0" smtClean="0">
              <a:latin typeface="Book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19400" y="228600"/>
            <a:ext cx="6172200" cy="1400175"/>
          </a:xfrm>
        </p:spPr>
        <p:txBody>
          <a:bodyPr/>
          <a:lstStyle/>
          <a:p>
            <a:pPr eaLnBrk="1" hangingPunct="1"/>
            <a:r>
              <a:rPr lang="en-US" sz="3000" dirty="0" smtClean="0">
                <a:solidFill>
                  <a:srgbClr val="00B0F0"/>
                </a:solidFill>
                <a:latin typeface="Bernard MT Condensed" pitchFamily="18" charset="0"/>
              </a:rPr>
              <a:t>How can I afford to attend </a:t>
            </a:r>
            <a:br>
              <a:rPr lang="en-US" sz="3000" dirty="0" smtClean="0">
                <a:solidFill>
                  <a:srgbClr val="00B0F0"/>
                </a:solidFill>
                <a:latin typeface="Bernard MT Condensed" pitchFamily="18" charset="0"/>
              </a:rPr>
            </a:br>
            <a:r>
              <a:rPr lang="en-US" sz="3000" dirty="0" smtClean="0">
                <a:solidFill>
                  <a:srgbClr val="00B0F0"/>
                </a:solidFill>
                <a:latin typeface="Bernard MT Condensed" pitchFamily="18" charset="0"/>
              </a:rPr>
              <a:t>Chaffey College?</a:t>
            </a:r>
          </a:p>
        </p:txBody>
      </p:sp>
      <p:sp>
        <p:nvSpPr>
          <p:cNvPr id="10243" name="Rectangle 3"/>
          <p:cNvSpPr>
            <a:spLocks noGrp="1" noChangeArrowheads="1"/>
          </p:cNvSpPr>
          <p:nvPr>
            <p:ph idx="1"/>
          </p:nvPr>
        </p:nvSpPr>
        <p:spPr>
          <a:xfrm>
            <a:off x="2819400" y="1524000"/>
            <a:ext cx="6248400" cy="5029200"/>
          </a:xfrm>
        </p:spPr>
        <p:txBody>
          <a:bodyPr/>
          <a:lstStyle/>
          <a:p>
            <a:pPr eaLnBrk="1" hangingPunct="1">
              <a:buFontTx/>
              <a:buNone/>
            </a:pPr>
            <a:endParaRPr lang="en-US" sz="800" u="sng" dirty="0" smtClean="0"/>
          </a:p>
          <a:p>
            <a:pPr marL="0" indent="3175" eaLnBrk="1" hangingPunct="1">
              <a:buNone/>
            </a:pPr>
            <a:r>
              <a:rPr lang="en-US" sz="2400" dirty="0" smtClean="0"/>
              <a:t>Approximately </a:t>
            </a:r>
            <a:r>
              <a:rPr lang="en-US" sz="2400" dirty="0">
                <a:solidFill>
                  <a:srgbClr val="CC0000"/>
                </a:solidFill>
              </a:rPr>
              <a:t>6</a:t>
            </a:r>
            <a:r>
              <a:rPr lang="en-US" sz="2400" dirty="0" smtClean="0">
                <a:solidFill>
                  <a:srgbClr val="CC0000"/>
                </a:solidFill>
              </a:rPr>
              <a:t>0</a:t>
            </a:r>
            <a:r>
              <a:rPr lang="en-US" sz="2400" dirty="0">
                <a:solidFill>
                  <a:srgbClr val="CC0000"/>
                </a:solidFill>
              </a:rPr>
              <a:t>%</a:t>
            </a:r>
            <a:r>
              <a:rPr lang="en-US" sz="2400" dirty="0">
                <a:solidFill>
                  <a:srgbClr val="FF9900"/>
                </a:solidFill>
              </a:rPr>
              <a:t> </a:t>
            </a:r>
            <a:r>
              <a:rPr lang="en-US" sz="2400" dirty="0"/>
              <a:t>of Chaffey College’s student population receives some form of financial aid or </a:t>
            </a:r>
            <a:r>
              <a:rPr lang="en-US" sz="2400" dirty="0" smtClean="0"/>
              <a:t>BOGW </a:t>
            </a:r>
            <a:r>
              <a:rPr lang="en-US" sz="2400" dirty="0"/>
              <a:t>fee </a:t>
            </a:r>
            <a:r>
              <a:rPr lang="en-US" sz="2400" dirty="0" smtClean="0"/>
              <a:t>waiver</a:t>
            </a:r>
          </a:p>
          <a:p>
            <a:pPr eaLnBrk="1" hangingPunct="1">
              <a:buNone/>
            </a:pPr>
            <a:endParaRPr lang="en-US" sz="1000" dirty="0"/>
          </a:p>
          <a:p>
            <a:pPr eaLnBrk="1" hangingPunct="1">
              <a:buFontTx/>
              <a:buNone/>
            </a:pPr>
            <a:r>
              <a:rPr lang="en-US" sz="2400" u="sng" dirty="0" smtClean="0"/>
              <a:t>Student aid includes</a:t>
            </a:r>
            <a:r>
              <a:rPr lang="en-US" sz="2400" dirty="0" smtClean="0"/>
              <a:t>:</a:t>
            </a:r>
          </a:p>
          <a:p>
            <a:pPr eaLnBrk="1" hangingPunct="1"/>
            <a:r>
              <a:rPr lang="en-US" sz="2400" i="1" dirty="0" smtClean="0">
                <a:solidFill>
                  <a:srgbClr val="FF9900"/>
                </a:solidFill>
              </a:rPr>
              <a:t>Board of Governor’s Fee waivers </a:t>
            </a:r>
            <a:r>
              <a:rPr lang="en-US" sz="2400" i="1" dirty="0" smtClean="0"/>
              <a:t>- </a:t>
            </a:r>
            <a:r>
              <a:rPr lang="en-US" sz="2400" dirty="0" smtClean="0"/>
              <a:t> Waives tuition costs</a:t>
            </a:r>
          </a:p>
          <a:p>
            <a:pPr eaLnBrk="1" hangingPunct="1"/>
            <a:r>
              <a:rPr lang="en-US" sz="2400" i="1" dirty="0" smtClean="0">
                <a:solidFill>
                  <a:srgbClr val="FF9900"/>
                </a:solidFill>
              </a:rPr>
              <a:t>Grants</a:t>
            </a:r>
            <a:r>
              <a:rPr lang="en-US" sz="2400" dirty="0" smtClean="0"/>
              <a:t> – Pell Grants, Cal Grants (Complete FAFSA and GPA verification by March 2</a:t>
            </a:r>
            <a:r>
              <a:rPr lang="en-US" sz="2400" baseline="30000" dirty="0" smtClean="0"/>
              <a:t>nd</a:t>
            </a:r>
            <a:r>
              <a:rPr lang="en-US" sz="2400" dirty="0" smtClean="0"/>
              <a:t>), etc.</a:t>
            </a:r>
          </a:p>
          <a:p>
            <a:pPr eaLnBrk="1" hangingPunct="1"/>
            <a:r>
              <a:rPr lang="en-US" sz="2400" i="1" dirty="0" smtClean="0">
                <a:solidFill>
                  <a:srgbClr val="FF9900"/>
                </a:solidFill>
              </a:rPr>
              <a:t>Work-Study Aid</a:t>
            </a:r>
            <a:r>
              <a:rPr lang="en-US" sz="2400" dirty="0" smtClean="0">
                <a:solidFill>
                  <a:srgbClr val="FF9900"/>
                </a:solidFill>
              </a:rPr>
              <a:t> </a:t>
            </a:r>
            <a:r>
              <a:rPr lang="en-US" sz="2400" dirty="0" smtClean="0"/>
              <a:t>– Money earned by the student as payment for a job on or off campus</a:t>
            </a:r>
          </a:p>
        </p:txBody>
      </p:sp>
    </p:spTree>
    <p:extLst>
      <p:ext uri="{BB962C8B-B14F-4D97-AF65-F5344CB8AC3E}">
        <p14:creationId xmlns:p14="http://schemas.microsoft.com/office/powerpoint/2010/main" val="321123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2667000" y="381000"/>
            <a:ext cx="6477000" cy="1295400"/>
          </a:xfrm>
        </p:spPr>
        <p:txBody>
          <a:bodyPr rtlCol="0">
            <a:normAutofit/>
          </a:bodyPr>
          <a:lstStyle/>
          <a:p>
            <a:pPr eaLnBrk="1" fontAlgn="auto" hangingPunct="1">
              <a:spcAft>
                <a:spcPts val="0"/>
              </a:spcAft>
              <a:defRPr/>
            </a:pPr>
            <a:r>
              <a:rPr lang="en-US" sz="3000" dirty="0" smtClean="0">
                <a:solidFill>
                  <a:srgbClr val="00B0F0"/>
                </a:solidFill>
                <a:latin typeface="Bernard MT Condensed" pitchFamily="18" charset="0"/>
              </a:rPr>
              <a:t>Eligibility for Financial </a:t>
            </a:r>
            <a:r>
              <a:rPr lang="en-US" sz="3000" dirty="0">
                <a:solidFill>
                  <a:srgbClr val="00B0F0"/>
                </a:solidFill>
                <a:latin typeface="Bernard MT Condensed" pitchFamily="18" charset="0"/>
              </a:rPr>
              <a:t>Aid?</a:t>
            </a:r>
          </a:p>
        </p:txBody>
      </p:sp>
      <p:sp>
        <p:nvSpPr>
          <p:cNvPr id="7171" name="Rectangle 3"/>
          <p:cNvSpPr>
            <a:spLocks noGrp="1" noChangeArrowheads="1"/>
          </p:cNvSpPr>
          <p:nvPr>
            <p:ph idx="1"/>
          </p:nvPr>
        </p:nvSpPr>
        <p:spPr>
          <a:xfrm>
            <a:off x="2667000" y="1752600"/>
            <a:ext cx="6477000" cy="4724400"/>
          </a:xfrm>
        </p:spPr>
        <p:txBody>
          <a:bodyPr/>
          <a:lstStyle/>
          <a:p>
            <a:pPr lvl="0"/>
            <a:r>
              <a:rPr lang="en-US" sz="2200" dirty="0"/>
              <a:t>Have Financial Need</a:t>
            </a:r>
          </a:p>
          <a:p>
            <a:pPr lvl="1"/>
            <a:r>
              <a:rPr lang="en-US" sz="2200" dirty="0"/>
              <a:t>Estimated Family Contribution (EFC</a:t>
            </a:r>
            <a:r>
              <a:rPr lang="en-US" sz="2200" dirty="0" smtClean="0"/>
              <a:t>)</a:t>
            </a:r>
          </a:p>
          <a:p>
            <a:pPr lvl="1"/>
            <a:endParaRPr lang="en-US" sz="1600" dirty="0"/>
          </a:p>
          <a:p>
            <a:pPr lvl="0"/>
            <a:r>
              <a:rPr lang="en-US" sz="2200" dirty="0"/>
              <a:t>Educational Requirements</a:t>
            </a:r>
          </a:p>
          <a:p>
            <a:pPr lvl="1"/>
            <a:r>
              <a:rPr lang="en-US" sz="2200" dirty="0"/>
              <a:t>High School Diploma, GED</a:t>
            </a:r>
          </a:p>
          <a:p>
            <a:pPr lvl="1"/>
            <a:r>
              <a:rPr lang="en-US" sz="2200" dirty="0"/>
              <a:t>Enroll as a regular student/eligible </a:t>
            </a:r>
            <a:r>
              <a:rPr lang="en-US" sz="2200" dirty="0" smtClean="0"/>
              <a:t>program</a:t>
            </a:r>
          </a:p>
          <a:p>
            <a:pPr lvl="1"/>
            <a:endParaRPr lang="en-US" sz="1600" dirty="0"/>
          </a:p>
          <a:p>
            <a:pPr lvl="0"/>
            <a:r>
              <a:rPr lang="en-US" sz="2200" dirty="0"/>
              <a:t>Legal/other requirements</a:t>
            </a:r>
          </a:p>
          <a:p>
            <a:pPr lvl="1"/>
            <a:r>
              <a:rPr lang="en-US" sz="2200" dirty="0"/>
              <a:t>Be a citizen or eligible non-citizen</a:t>
            </a:r>
          </a:p>
          <a:p>
            <a:pPr lvl="1"/>
            <a:r>
              <a:rPr lang="en-US" sz="2200" dirty="0"/>
              <a:t>Males: register for Selective Service (18-25)</a:t>
            </a:r>
          </a:p>
          <a:p>
            <a:pPr lvl="1"/>
            <a:r>
              <a:rPr lang="en-US" sz="2200" dirty="0"/>
              <a:t>Be making Satisfactory Academic Progress (SAP) as defined by Chaffey College Financial Aid Policy</a:t>
            </a:r>
          </a:p>
          <a:p>
            <a:pPr eaLnBrk="1" hangingPunct="1">
              <a:lnSpc>
                <a:spcPct val="90000"/>
              </a:lnSpc>
              <a:buClr>
                <a:schemeClr val="tx1"/>
              </a:buClr>
              <a:buFontTx/>
              <a:buChar char="•"/>
            </a:pPr>
            <a:endParaRPr lang="en-US" sz="1900" dirty="0" smtClean="0">
              <a:latin typeface="Book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667000" y="76200"/>
            <a:ext cx="6477000" cy="1143000"/>
          </a:xfrm>
        </p:spPr>
        <p:txBody>
          <a:bodyPr/>
          <a:lstStyle/>
          <a:p>
            <a:pPr eaLnBrk="1" hangingPunct="1"/>
            <a:r>
              <a:rPr lang="en-US" sz="3000" dirty="0" smtClean="0">
                <a:solidFill>
                  <a:srgbClr val="00B0F0"/>
                </a:solidFill>
                <a:latin typeface="Bernard MT Condensed" pitchFamily="18" charset="0"/>
              </a:rPr>
              <a:t>How to apply for Financial Aid</a:t>
            </a:r>
          </a:p>
        </p:txBody>
      </p:sp>
      <p:sp>
        <p:nvSpPr>
          <p:cNvPr id="8195" name="Rectangle 3"/>
          <p:cNvSpPr>
            <a:spLocks noGrp="1" noChangeArrowheads="1"/>
          </p:cNvSpPr>
          <p:nvPr>
            <p:ph idx="1"/>
          </p:nvPr>
        </p:nvSpPr>
        <p:spPr>
          <a:xfrm>
            <a:off x="2743200" y="1143000"/>
            <a:ext cx="6248400" cy="5181600"/>
          </a:xfrm>
        </p:spPr>
        <p:txBody>
          <a:bodyPr/>
          <a:lstStyle/>
          <a:p>
            <a:pPr eaLnBrk="1" hangingPunct="1">
              <a:lnSpc>
                <a:spcPct val="90000"/>
              </a:lnSpc>
              <a:buClr>
                <a:schemeClr val="tx1"/>
              </a:buClr>
            </a:pPr>
            <a:r>
              <a:rPr lang="en-US" sz="2200" dirty="0" smtClean="0"/>
              <a:t>To </a:t>
            </a:r>
            <a:r>
              <a:rPr lang="en-US" sz="2200" dirty="0"/>
              <a:t>apply for </a:t>
            </a:r>
            <a:r>
              <a:rPr lang="en-US" sz="2200" u="sng" dirty="0"/>
              <a:t>most</a:t>
            </a:r>
            <a:r>
              <a:rPr lang="en-US" sz="2200" dirty="0"/>
              <a:t> types of aid, students must complete the </a:t>
            </a:r>
            <a:r>
              <a:rPr lang="en-US" sz="2200" dirty="0" smtClean="0"/>
              <a:t>Free Application </a:t>
            </a:r>
            <a:r>
              <a:rPr lang="en-US" sz="2200" dirty="0"/>
              <a:t>for Federal Student Aid (FAFSA</a:t>
            </a:r>
            <a:r>
              <a:rPr lang="en-US" sz="2200" dirty="0" smtClean="0"/>
              <a:t>) and GPA verification by March 2</a:t>
            </a:r>
            <a:r>
              <a:rPr lang="en-US" sz="2200" baseline="30000" dirty="0" smtClean="0"/>
              <a:t>nd</a:t>
            </a:r>
            <a:r>
              <a:rPr lang="en-US" sz="2200" dirty="0" smtClean="0"/>
              <a:t>.</a:t>
            </a:r>
            <a:endParaRPr lang="en-US" sz="2200" dirty="0"/>
          </a:p>
          <a:p>
            <a:pPr eaLnBrk="1" hangingPunct="1">
              <a:lnSpc>
                <a:spcPct val="90000"/>
              </a:lnSpc>
              <a:buClr>
                <a:schemeClr val="tx1"/>
              </a:buClr>
              <a:buFontTx/>
              <a:buNone/>
            </a:pPr>
            <a:r>
              <a:rPr lang="en-US" sz="2200" b="1" dirty="0" smtClean="0"/>
              <a:t>	</a:t>
            </a:r>
            <a:r>
              <a:rPr lang="en-US" sz="1600" b="1" i="1" dirty="0" smtClean="0"/>
              <a:t>The FAFSA is available on-line at </a:t>
            </a:r>
            <a:r>
              <a:rPr lang="en-US" sz="1600" b="1" i="1" u="sng" dirty="0" smtClean="0">
                <a:solidFill>
                  <a:srgbClr val="FF9900"/>
                </a:solidFill>
                <a:hlinkClick r:id="rId3"/>
              </a:rPr>
              <a:t>www.fafsa.ed.gov</a:t>
            </a:r>
            <a:r>
              <a:rPr lang="en-US" sz="1600" b="1" i="1" u="sng" dirty="0" smtClean="0">
                <a:solidFill>
                  <a:srgbClr val="FF9900"/>
                </a:solidFill>
              </a:rPr>
              <a:t>  </a:t>
            </a:r>
          </a:p>
          <a:p>
            <a:pPr eaLnBrk="1" hangingPunct="1">
              <a:lnSpc>
                <a:spcPct val="90000"/>
              </a:lnSpc>
              <a:buClr>
                <a:schemeClr val="tx1"/>
              </a:buClr>
              <a:buFontTx/>
              <a:buNone/>
            </a:pPr>
            <a:r>
              <a:rPr lang="en-US" sz="1600" b="1" i="1" dirty="0">
                <a:solidFill>
                  <a:srgbClr val="FF9900"/>
                </a:solidFill>
              </a:rPr>
              <a:t>	</a:t>
            </a:r>
            <a:r>
              <a:rPr lang="en-US" sz="1600" b="1" i="1" dirty="0" smtClean="0"/>
              <a:t>The GPA Verification can be electronically sent to the California Student Aid Commission by your high school counselor ( Talk to your H</a:t>
            </a:r>
            <a:r>
              <a:rPr lang="en-US" sz="1600" b="1" i="1" dirty="0"/>
              <a:t>S</a:t>
            </a:r>
            <a:r>
              <a:rPr lang="en-US" sz="1600" b="1" i="1" dirty="0" smtClean="0"/>
              <a:t> Counselor)</a:t>
            </a:r>
            <a:r>
              <a:rPr lang="en-US" sz="1600" b="1" i="1" u="sng" dirty="0" smtClean="0">
                <a:solidFill>
                  <a:srgbClr val="FF9900"/>
                </a:solidFill>
              </a:rPr>
              <a:t>   </a:t>
            </a:r>
          </a:p>
          <a:p>
            <a:pPr eaLnBrk="1" hangingPunct="1">
              <a:lnSpc>
                <a:spcPct val="90000"/>
              </a:lnSpc>
              <a:buClr>
                <a:schemeClr val="tx1"/>
              </a:buClr>
            </a:pPr>
            <a:r>
              <a:rPr lang="en-US" sz="2200" dirty="0" smtClean="0"/>
              <a:t>Be sure to include Chaffey College’s school code</a:t>
            </a:r>
            <a:r>
              <a:rPr lang="en-US" sz="2200" b="1" dirty="0" smtClean="0"/>
              <a:t> </a:t>
            </a:r>
            <a:r>
              <a:rPr lang="en-US" sz="2200" b="1" dirty="0" smtClean="0">
                <a:solidFill>
                  <a:srgbClr val="FF9900"/>
                </a:solidFill>
              </a:rPr>
              <a:t>001163</a:t>
            </a:r>
            <a:r>
              <a:rPr lang="en-US" sz="2200" b="1" dirty="0" smtClean="0"/>
              <a:t> </a:t>
            </a:r>
            <a:r>
              <a:rPr lang="en-US" sz="2200" dirty="0" smtClean="0"/>
              <a:t>so that your FAFSA information is sent to us electronically by the Department of Education</a:t>
            </a:r>
          </a:p>
          <a:p>
            <a:pPr marL="0" indent="0" eaLnBrk="1" hangingPunct="1">
              <a:lnSpc>
                <a:spcPct val="90000"/>
              </a:lnSpc>
              <a:buClr>
                <a:schemeClr val="tx1"/>
              </a:buClr>
              <a:buNone/>
            </a:pPr>
            <a:endParaRPr lang="en-US" sz="2200" dirty="0" smtClean="0"/>
          </a:p>
          <a:p>
            <a:pPr eaLnBrk="1" hangingPunct="1">
              <a:lnSpc>
                <a:spcPct val="80000"/>
              </a:lnSpc>
              <a:buClr>
                <a:schemeClr val="tx1"/>
              </a:buClr>
            </a:pPr>
            <a:r>
              <a:rPr lang="en-US" sz="2200" dirty="0" smtClean="0"/>
              <a:t>If you have any questions regarding Financial Aid, please visit the website at </a:t>
            </a:r>
            <a:r>
              <a:rPr lang="en-US" sz="2200" b="1" u="sng" dirty="0" smtClean="0">
                <a:solidFill>
                  <a:srgbClr val="FF9900"/>
                </a:solidFill>
              </a:rPr>
              <a:t>www.chaffey.edu/finaid</a:t>
            </a:r>
            <a:r>
              <a:rPr lang="en-US" sz="2200" dirty="0" smtClean="0">
                <a:solidFill>
                  <a:srgbClr val="FF9900"/>
                </a:solidFill>
              </a:rPr>
              <a:t> </a:t>
            </a:r>
          </a:p>
          <a:p>
            <a:pPr eaLnBrk="1" hangingPunct="1">
              <a:lnSpc>
                <a:spcPct val="80000"/>
              </a:lnSpc>
              <a:buClr>
                <a:schemeClr val="tx1"/>
              </a:buClr>
            </a:pPr>
            <a:endParaRPr lang="en-US" sz="2200" dirty="0" smtClean="0">
              <a:solidFill>
                <a:srgbClr val="FF9900"/>
              </a:solidFill>
            </a:endParaRPr>
          </a:p>
          <a:p>
            <a:pPr algn="ctr" eaLnBrk="1" hangingPunct="1">
              <a:lnSpc>
                <a:spcPct val="80000"/>
              </a:lnSpc>
              <a:buClr>
                <a:schemeClr val="tx1"/>
              </a:buClr>
              <a:buFontTx/>
              <a:buNone/>
            </a:pPr>
            <a:r>
              <a:rPr lang="en-US" sz="2000" dirty="0" smtClean="0">
                <a:solidFill>
                  <a:srgbClr val="CC0000"/>
                </a:solidFill>
              </a:rPr>
              <a:t>*You will need information from you and your  parent’s 2013 income taxes to complete  the application for 2014-2015*</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3349"/>
            <a:ext cx="6248400" cy="914400"/>
          </a:xfrm>
        </p:spPr>
        <p:txBody>
          <a:bodyPr/>
          <a:lstStyle/>
          <a:p>
            <a:r>
              <a:rPr lang="en-US" sz="3000" dirty="0" smtClean="0">
                <a:solidFill>
                  <a:srgbClr val="00B0F0"/>
                </a:solidFill>
                <a:latin typeface="Bernard MT Condensed" pitchFamily="18" charset="0"/>
              </a:rPr>
              <a:t>For those who Fall Under AB540:</a:t>
            </a:r>
            <a:endParaRPr lang="en-US" sz="3000" dirty="0" smtClean="0">
              <a:latin typeface="Bernard MT Condensed" pitchFamily="18" charset="0"/>
            </a:endParaRPr>
          </a:p>
        </p:txBody>
      </p:sp>
      <p:sp>
        <p:nvSpPr>
          <p:cNvPr id="11267" name="Content Placeholder 2"/>
          <p:cNvSpPr>
            <a:spLocks noGrp="1"/>
          </p:cNvSpPr>
          <p:nvPr>
            <p:ph idx="1"/>
          </p:nvPr>
        </p:nvSpPr>
        <p:spPr>
          <a:xfrm>
            <a:off x="2667000" y="914400"/>
            <a:ext cx="6324600" cy="5562600"/>
          </a:xfrm>
        </p:spPr>
        <p:txBody>
          <a:bodyPr/>
          <a:lstStyle/>
          <a:p>
            <a:r>
              <a:rPr lang="en-US" sz="2000" dirty="0" smtClean="0"/>
              <a:t>AB540 is a California Law passed in 2001</a:t>
            </a:r>
          </a:p>
          <a:p>
            <a:pPr>
              <a:buFont typeface="Wingdings" pitchFamily="2" charset="2"/>
              <a:buNone/>
            </a:pPr>
            <a:r>
              <a:rPr lang="en-US" sz="2000" dirty="0" smtClean="0"/>
              <a:t>	that allows qualified undocumented students to pay resident fees in California’s public colleges and</a:t>
            </a:r>
          </a:p>
          <a:p>
            <a:pPr>
              <a:buFont typeface="Wingdings" pitchFamily="2" charset="2"/>
              <a:buNone/>
            </a:pPr>
            <a:r>
              <a:rPr lang="en-US" sz="2000" dirty="0" smtClean="0"/>
              <a:t>	universities.</a:t>
            </a:r>
          </a:p>
          <a:p>
            <a:pPr>
              <a:buFont typeface="Wingdings" pitchFamily="2" charset="2"/>
              <a:buNone/>
            </a:pPr>
            <a:endParaRPr lang="en-US" sz="600" dirty="0" smtClean="0"/>
          </a:p>
          <a:p>
            <a:r>
              <a:rPr lang="en-US" sz="2000" dirty="0" smtClean="0"/>
              <a:t>A student who qualifies for AB540 will be exempt from paying the out-of-state tuition fee and will pay the </a:t>
            </a:r>
            <a:r>
              <a:rPr lang="en-US" sz="2000" b="1" dirty="0" smtClean="0">
                <a:solidFill>
                  <a:srgbClr val="CC0000"/>
                </a:solidFill>
              </a:rPr>
              <a:t>$46 per unit enrollment fee </a:t>
            </a:r>
            <a:r>
              <a:rPr lang="en-US" sz="2000" dirty="0" smtClean="0"/>
              <a:t>by completing a Non-Resident Tuition Exemption Request</a:t>
            </a:r>
          </a:p>
          <a:p>
            <a:r>
              <a:rPr lang="en-US" sz="2000" dirty="0" smtClean="0"/>
              <a:t>To apply for financial aid submit an application at www.caldreamact.org</a:t>
            </a:r>
          </a:p>
          <a:p>
            <a:endParaRPr lang="en-US" sz="600" dirty="0"/>
          </a:p>
          <a:p>
            <a:r>
              <a:rPr lang="en-US" sz="2200" u="sng" dirty="0" smtClean="0"/>
              <a:t>Eligibility Requirements:</a:t>
            </a:r>
          </a:p>
          <a:p>
            <a:pPr lvl="1"/>
            <a:r>
              <a:rPr lang="en-US" sz="1800" dirty="0" smtClean="0"/>
              <a:t>High </a:t>
            </a:r>
            <a:r>
              <a:rPr lang="en-US" sz="1800" dirty="0"/>
              <a:t>School attendance in California for three or more </a:t>
            </a:r>
            <a:r>
              <a:rPr lang="en-US" sz="1800" dirty="0" smtClean="0"/>
              <a:t>years</a:t>
            </a:r>
          </a:p>
          <a:p>
            <a:pPr lvl="1"/>
            <a:r>
              <a:rPr lang="en-US" sz="1800" dirty="0" smtClean="0"/>
              <a:t>Graduation </a:t>
            </a:r>
            <a:r>
              <a:rPr lang="en-US" sz="1800" dirty="0"/>
              <a:t>from a California high school (or </a:t>
            </a:r>
            <a:r>
              <a:rPr lang="en-US" sz="1800" dirty="0" smtClean="0"/>
              <a:t>equivalent)</a:t>
            </a:r>
          </a:p>
          <a:p>
            <a:pPr lvl="1"/>
            <a:r>
              <a:rPr lang="en-US" sz="1800" dirty="0" smtClean="0"/>
              <a:t>Completion </a:t>
            </a:r>
            <a:r>
              <a:rPr lang="en-US" sz="1800" dirty="0"/>
              <a:t>of the AB540 Affidavit</a:t>
            </a:r>
            <a:r>
              <a:rPr lang="en-US" sz="2200" dirty="0"/>
              <a:t> </a:t>
            </a:r>
            <a:endParaRPr lang="en-US" sz="2200" dirty="0" smtClean="0"/>
          </a:p>
          <a:p>
            <a:pPr lvl="1"/>
            <a:endParaRPr lang="en-US" sz="600" dirty="0" smtClean="0"/>
          </a:p>
          <a:p>
            <a:pPr lvl="1">
              <a:buFont typeface="Arial" charset="0"/>
              <a:buNone/>
            </a:pPr>
            <a:endParaRPr lang="en-US" sz="2000" dirty="0" smtClean="0"/>
          </a:p>
          <a:p>
            <a:pPr lvl="1">
              <a:buFont typeface="Arial" charset="0"/>
              <a:buNone/>
            </a:pPr>
            <a:r>
              <a:rPr lang="en-US" sz="2000" b="1" dirty="0" smtClean="0">
                <a:solidFill>
                  <a:srgbClr val="CC0000"/>
                </a:solidFill>
              </a:rPr>
              <a:t>		</a:t>
            </a: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667000" y="10886"/>
            <a:ext cx="6324600" cy="827314"/>
          </a:xfrm>
        </p:spPr>
        <p:txBody>
          <a:bodyPr/>
          <a:lstStyle/>
          <a:p>
            <a:pPr eaLnBrk="1" hangingPunct="1"/>
            <a:r>
              <a:rPr lang="en-US" sz="3000" dirty="0" smtClean="0">
                <a:solidFill>
                  <a:srgbClr val="00B0F0"/>
                </a:solidFill>
                <a:latin typeface="Bernard MT Condensed" pitchFamily="18" charset="0"/>
              </a:rPr>
              <a:t>What is the </a:t>
            </a:r>
            <a:r>
              <a:rPr lang="en-US" sz="3000" b="1" dirty="0" smtClean="0">
                <a:solidFill>
                  <a:srgbClr val="33CCFF"/>
                </a:solidFill>
                <a:latin typeface="Bernard MT Condensed" pitchFamily="18" charset="0"/>
              </a:rPr>
              <a:t>Assessment</a:t>
            </a:r>
            <a:r>
              <a:rPr lang="en-US" sz="3000" dirty="0" smtClean="0">
                <a:solidFill>
                  <a:srgbClr val="00B0F0"/>
                </a:solidFill>
                <a:latin typeface="Bernard MT Condensed" pitchFamily="18" charset="0"/>
              </a:rPr>
              <a:t> test?</a:t>
            </a:r>
          </a:p>
        </p:txBody>
      </p:sp>
      <p:sp>
        <p:nvSpPr>
          <p:cNvPr id="13315" name="Rectangle 3"/>
          <p:cNvSpPr>
            <a:spLocks noGrp="1" noChangeArrowheads="1"/>
          </p:cNvSpPr>
          <p:nvPr>
            <p:ph idx="1"/>
          </p:nvPr>
        </p:nvSpPr>
        <p:spPr>
          <a:xfrm>
            <a:off x="2667000" y="849086"/>
            <a:ext cx="6324600" cy="5856514"/>
          </a:xfrm>
        </p:spPr>
        <p:txBody>
          <a:bodyPr/>
          <a:lstStyle/>
          <a:p>
            <a:pPr eaLnBrk="1" hangingPunct="1"/>
            <a:r>
              <a:rPr lang="en-US" sz="2400" dirty="0" smtClean="0"/>
              <a:t>The Assessment Test is a computerized placement tool to determine your skill level in Math and English/Reading. </a:t>
            </a:r>
          </a:p>
          <a:p>
            <a:pPr eaLnBrk="1" hangingPunct="1"/>
            <a:endParaRPr lang="en-US" sz="1000" dirty="0" smtClean="0"/>
          </a:p>
          <a:p>
            <a:pPr eaLnBrk="1" hangingPunct="1"/>
            <a:r>
              <a:rPr lang="en-US" sz="2400" b="1" dirty="0" smtClean="0"/>
              <a:t>The Assessment test is important, because where you place is where you start! </a:t>
            </a:r>
            <a:r>
              <a:rPr lang="en-US" sz="2400" dirty="0" smtClean="0"/>
              <a:t>(You don’t want to take a class that is too easy or too difficult)</a:t>
            </a:r>
          </a:p>
          <a:p>
            <a:pPr eaLnBrk="1" hangingPunct="1"/>
            <a:endParaRPr lang="en-US" sz="1000" dirty="0" smtClean="0"/>
          </a:p>
          <a:p>
            <a:pPr eaLnBrk="1" hangingPunct="1">
              <a:lnSpc>
                <a:spcPct val="90000"/>
              </a:lnSpc>
            </a:pPr>
            <a:r>
              <a:rPr lang="en-US" sz="2400" dirty="0"/>
              <a:t>Assessment gives you 2 placement requirements in English/Reading and Math.</a:t>
            </a:r>
          </a:p>
          <a:p>
            <a:pPr eaLnBrk="1" hangingPunct="1">
              <a:lnSpc>
                <a:spcPct val="90000"/>
              </a:lnSpc>
            </a:pPr>
            <a:r>
              <a:rPr lang="en-US" sz="2400" dirty="0" smtClean="0"/>
              <a:t>You </a:t>
            </a:r>
            <a:r>
              <a:rPr lang="en-US" sz="2400" dirty="0"/>
              <a:t>are required to begin where you placed on the test. </a:t>
            </a:r>
            <a:endParaRPr lang="en-US" sz="2400" dirty="0" smtClean="0"/>
          </a:p>
          <a:p>
            <a:pPr eaLnBrk="1" hangingPunct="1">
              <a:lnSpc>
                <a:spcPct val="90000"/>
              </a:lnSpc>
            </a:pPr>
            <a:endParaRPr lang="en-US" sz="1000" dirty="0"/>
          </a:p>
          <a:p>
            <a:pPr eaLnBrk="1" hangingPunct="1">
              <a:lnSpc>
                <a:spcPct val="90000"/>
              </a:lnSpc>
            </a:pPr>
            <a:r>
              <a:rPr lang="en-US" sz="2400" dirty="0" smtClean="0"/>
              <a:t>Courses </a:t>
            </a:r>
            <a:r>
              <a:rPr lang="en-US" sz="2400" dirty="0"/>
              <a:t>are sequenced, so you are not able to take more than one course at a time in each sequence. </a:t>
            </a:r>
          </a:p>
          <a:p>
            <a:pPr eaLnBrk="1" hangingPunct="1"/>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puzz">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puzz</Template>
  <TotalTime>5496</TotalTime>
  <Words>1582</Words>
  <Application>Microsoft Office PowerPoint</Application>
  <PresentationFormat>On-screen Show (4:3)</PresentationFormat>
  <Paragraphs>303</Paragraphs>
  <Slides>27</Slides>
  <Notes>25</Notes>
  <HiddenSlides>2</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puzz</vt:lpstr>
      <vt:lpstr>Welcome to Chaffey       College’s   Graduating Senior  Early Assessment and Counseling </vt:lpstr>
      <vt:lpstr>What will I learn today?</vt:lpstr>
      <vt:lpstr>Senior Early Assessment SU/FA 2014</vt:lpstr>
      <vt:lpstr>How much does Chaffey cost?</vt:lpstr>
      <vt:lpstr>How can I afford to attend  Chaffey College?</vt:lpstr>
      <vt:lpstr>Eligibility for Financial Aid?</vt:lpstr>
      <vt:lpstr>How to apply for Financial Aid</vt:lpstr>
      <vt:lpstr>For those who Fall Under AB540:</vt:lpstr>
      <vt:lpstr>What is the Assessment test?</vt:lpstr>
      <vt:lpstr>English Course Sequence</vt:lpstr>
      <vt:lpstr>Math Course Sequence</vt:lpstr>
      <vt:lpstr>Assessment Testing Information Cont…</vt:lpstr>
      <vt:lpstr>Assessment Testing Information Cont…</vt:lpstr>
      <vt:lpstr>ME 1st </vt:lpstr>
      <vt:lpstr>ME 1st Benefits</vt:lpstr>
      <vt:lpstr>Early Assessment Program</vt:lpstr>
      <vt:lpstr>EAP Test</vt:lpstr>
      <vt:lpstr>EAP Scores</vt:lpstr>
      <vt:lpstr>What is Extended Opportunities Programs &amp; Services (EOPS)?</vt:lpstr>
      <vt:lpstr>Services offered through EOPS:</vt:lpstr>
      <vt:lpstr>Eligibility Requirements for EOPS:</vt:lpstr>
      <vt:lpstr>What is Disabilities Programs &amp; Services (DPS)?</vt:lpstr>
      <vt:lpstr>Services offered through DPS:</vt:lpstr>
      <vt:lpstr> What to expect from a  Counseling meeting? </vt:lpstr>
      <vt:lpstr>What do you have to do now?</vt:lpstr>
      <vt:lpstr>Take Advantage of this Opportunity</vt:lpstr>
      <vt:lpstr>PowerPoint Presentation</vt:lpstr>
    </vt:vector>
  </TitlesOfParts>
  <Company>Chaffey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of 2007 Welcome to Chaffey College</dc:title>
  <dc:creator>ITS</dc:creator>
  <cp:lastModifiedBy>Desiree Jones</cp:lastModifiedBy>
  <cp:revision>228</cp:revision>
  <cp:lastPrinted>2014-01-22T18:38:27Z</cp:lastPrinted>
  <dcterms:created xsi:type="dcterms:W3CDTF">2007-03-09T23:23:43Z</dcterms:created>
  <dcterms:modified xsi:type="dcterms:W3CDTF">2014-01-22T18:38:33Z</dcterms:modified>
</cp:coreProperties>
</file>